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4" r:id="rId2"/>
    <p:sldId id="259" r:id="rId3"/>
    <p:sldId id="258" r:id="rId4"/>
    <p:sldId id="261" r:id="rId5"/>
    <p:sldId id="262"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9"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8729C6-F93E-4448-8B5F-31A85CD6B6BF}" v="27" dt="2025-06-15T22:22:44.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937" autoAdjust="0"/>
  </p:normalViewPr>
  <p:slideViewPr>
    <p:cSldViewPr snapToGrid="0">
      <p:cViewPr varScale="1">
        <p:scale>
          <a:sx n="80" d="100"/>
          <a:sy n="80" d="100"/>
        </p:scale>
        <p:origin x="17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ata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5D5CB5-CE14-462F-A8FE-102B6AE47D38}" type="doc">
      <dgm:prSet loTypeId="urn:microsoft.com/office/officeart/2024/3/layout/verticalVisualTextBlock1" loCatId="Picture" qsTypeId="urn:microsoft.com/office/officeart/2005/8/quickstyle/simple4" qsCatId="simple" csTypeId="urn:microsoft.com/office/officeart/2005/8/colors/colorful2" csCatId="colorful" phldr="1"/>
      <dgm:spPr/>
      <dgm:t>
        <a:bodyPr/>
        <a:lstStyle/>
        <a:p>
          <a:endParaRPr lang="en-US"/>
        </a:p>
      </dgm:t>
    </dgm:pt>
    <dgm:pt modelId="{CB8DEEB1-81D9-4744-AE9F-5F600D1568CD}">
      <dgm:prSet/>
      <dgm:spPr/>
      <dgm:t>
        <a:bodyPr/>
        <a:lstStyle/>
        <a:p>
          <a:pPr>
            <a:defRPr b="1"/>
          </a:pPr>
          <a:r>
            <a:rPr lang="en-US" dirty="0"/>
            <a:t>Autonomous Decision-Making</a:t>
          </a:r>
        </a:p>
      </dgm:t>
    </dgm:pt>
    <dgm:pt modelId="{D12A9D98-511B-4410-8ED1-A4234215C3F1}" type="parTrans" cxnId="{465A2390-79BA-4377-9595-3CCFD57FAFC2}">
      <dgm:prSet/>
      <dgm:spPr/>
      <dgm:t>
        <a:bodyPr/>
        <a:lstStyle/>
        <a:p>
          <a:endParaRPr lang="en-US"/>
        </a:p>
      </dgm:t>
    </dgm:pt>
    <dgm:pt modelId="{D60F226D-DDE8-4224-8EBA-14B6254C7D04}" type="sibTrans" cxnId="{465A2390-79BA-4377-9595-3CCFD57FAFC2}">
      <dgm:prSet/>
      <dgm:spPr/>
      <dgm:t>
        <a:bodyPr/>
        <a:lstStyle/>
        <a:p>
          <a:pPr>
            <a:defRPr b="1"/>
          </a:pPr>
          <a:endParaRPr lang="en-US"/>
        </a:p>
      </dgm:t>
    </dgm:pt>
    <dgm:pt modelId="{0E6A794E-E929-439E-A173-1C72DEB81ACC}">
      <dgm:prSet/>
      <dgm:spPr/>
      <dgm:t>
        <a:bodyPr/>
        <a:lstStyle/>
        <a:p>
          <a:r>
            <a:rPr lang="en-US" dirty="0"/>
            <a:t>AI enables autonomous decision-making for space missions, handling unpredictable conditions and ensuring mission success.</a:t>
          </a:r>
        </a:p>
      </dgm:t>
    </dgm:pt>
    <dgm:pt modelId="{C634346B-AAA3-4906-9790-3E8D952ED81D}" type="parTrans" cxnId="{5D62771A-05CF-4EEE-AC8D-C9626384C8EC}">
      <dgm:prSet/>
      <dgm:spPr/>
      <dgm:t>
        <a:bodyPr/>
        <a:lstStyle/>
        <a:p>
          <a:endParaRPr lang="en-US"/>
        </a:p>
      </dgm:t>
    </dgm:pt>
    <dgm:pt modelId="{214A67F5-6358-40CB-BE25-AA639BC040F6}" type="sibTrans" cxnId="{5D62771A-05CF-4EEE-AC8D-C9626384C8EC}">
      <dgm:prSet/>
      <dgm:spPr/>
      <dgm:t>
        <a:bodyPr/>
        <a:lstStyle/>
        <a:p>
          <a:endParaRPr lang="en-US"/>
        </a:p>
      </dgm:t>
    </dgm:pt>
    <dgm:pt modelId="{E8E662C7-BCA2-4C94-B13C-7EAEBE794204}">
      <dgm:prSet/>
      <dgm:spPr/>
      <dgm:t>
        <a:bodyPr/>
        <a:lstStyle/>
        <a:p>
          <a:pPr>
            <a:defRPr b="1"/>
          </a:pPr>
          <a:r>
            <a:rPr lang="en-US" dirty="0"/>
            <a:t>Sensor Data Processing</a:t>
          </a:r>
        </a:p>
      </dgm:t>
    </dgm:pt>
    <dgm:pt modelId="{AC3193D4-2456-40B4-9745-CB6AECC3117D}" type="parTrans" cxnId="{5178B2B6-E0D6-447E-9600-41A068FD440B}">
      <dgm:prSet/>
      <dgm:spPr/>
      <dgm:t>
        <a:bodyPr/>
        <a:lstStyle/>
        <a:p>
          <a:endParaRPr lang="en-US"/>
        </a:p>
      </dgm:t>
    </dgm:pt>
    <dgm:pt modelId="{E557EBED-E92F-4E01-81B3-360026DBA137}" type="sibTrans" cxnId="{5178B2B6-E0D6-447E-9600-41A068FD440B}">
      <dgm:prSet/>
      <dgm:spPr/>
      <dgm:t>
        <a:bodyPr/>
        <a:lstStyle/>
        <a:p>
          <a:pPr>
            <a:defRPr b="1"/>
          </a:pPr>
          <a:endParaRPr lang="en-US"/>
        </a:p>
      </dgm:t>
    </dgm:pt>
    <dgm:pt modelId="{9973115D-B8A4-454A-AC40-F27987BA9B4B}">
      <dgm:prSet/>
      <dgm:spPr/>
      <dgm:t>
        <a:bodyPr/>
        <a:lstStyle/>
        <a:p>
          <a:r>
            <a:rPr lang="en-US" dirty="0"/>
            <a:t>AI processes vast amounts of sensor data, identifying valuable information and detecting anomalies during space missions.</a:t>
          </a:r>
        </a:p>
      </dgm:t>
    </dgm:pt>
    <dgm:pt modelId="{AFF630CD-E879-422D-96C6-29B033B9E96F}" type="parTrans" cxnId="{EE435399-1F41-48C4-B2C2-350586D7B1DA}">
      <dgm:prSet/>
      <dgm:spPr/>
      <dgm:t>
        <a:bodyPr/>
        <a:lstStyle/>
        <a:p>
          <a:endParaRPr lang="en-US"/>
        </a:p>
      </dgm:t>
    </dgm:pt>
    <dgm:pt modelId="{49A04741-DB6F-4DDE-8352-C918ECDBCFD3}" type="sibTrans" cxnId="{EE435399-1F41-48C4-B2C2-350586D7B1DA}">
      <dgm:prSet/>
      <dgm:spPr/>
      <dgm:t>
        <a:bodyPr/>
        <a:lstStyle/>
        <a:p>
          <a:endParaRPr lang="en-US"/>
        </a:p>
      </dgm:t>
    </dgm:pt>
    <dgm:pt modelId="{96C125DC-373C-4205-A15D-A2383DCCFB78}">
      <dgm:prSet/>
      <dgm:spPr/>
      <dgm:t>
        <a:bodyPr/>
        <a:lstStyle/>
        <a:p>
          <a:pPr>
            <a:defRPr b="1"/>
          </a:pPr>
          <a:r>
            <a:rPr lang="en-US" dirty="0"/>
            <a:t>Optimizing Operations</a:t>
          </a:r>
        </a:p>
      </dgm:t>
    </dgm:pt>
    <dgm:pt modelId="{BFF3BD5F-ADD2-47B8-BD5D-76B964F0A89F}" type="parTrans" cxnId="{8F2D9C0D-5F44-4333-9B9F-7D6F1418A49F}">
      <dgm:prSet/>
      <dgm:spPr/>
      <dgm:t>
        <a:bodyPr/>
        <a:lstStyle/>
        <a:p>
          <a:endParaRPr lang="en-US"/>
        </a:p>
      </dgm:t>
    </dgm:pt>
    <dgm:pt modelId="{E1B4E580-7113-426E-A0DA-72C0FDDBD6C9}" type="sibTrans" cxnId="{8F2D9C0D-5F44-4333-9B9F-7D6F1418A49F}">
      <dgm:prSet/>
      <dgm:spPr/>
      <dgm:t>
        <a:bodyPr/>
        <a:lstStyle/>
        <a:p>
          <a:endParaRPr lang="en-US"/>
        </a:p>
      </dgm:t>
    </dgm:pt>
    <dgm:pt modelId="{E331A9C4-D179-4460-BA22-47F1069E30CC}">
      <dgm:prSet/>
      <dgm:spPr/>
      <dgm:t>
        <a:bodyPr/>
        <a:lstStyle/>
        <a:p>
          <a:r>
            <a:rPr lang="en-US" dirty="0"/>
            <a:t>AI optimizes spacecraft operations, improving efficiency and safety during missions through intelligent automation.</a:t>
          </a:r>
        </a:p>
      </dgm:t>
    </dgm:pt>
    <dgm:pt modelId="{671B8D3F-1030-4DEC-AD06-CD45B5518EF2}" type="parTrans" cxnId="{7A9A8A1B-4915-48C0-9D07-955C3D117D05}">
      <dgm:prSet/>
      <dgm:spPr/>
      <dgm:t>
        <a:bodyPr/>
        <a:lstStyle/>
        <a:p>
          <a:endParaRPr lang="en-US"/>
        </a:p>
      </dgm:t>
    </dgm:pt>
    <dgm:pt modelId="{9B8FA40C-73F4-43B0-B78C-8879EAD691C7}" type="sibTrans" cxnId="{7A9A8A1B-4915-48C0-9D07-955C3D117D05}">
      <dgm:prSet/>
      <dgm:spPr/>
      <dgm:t>
        <a:bodyPr/>
        <a:lstStyle/>
        <a:p>
          <a:endParaRPr lang="en-US"/>
        </a:p>
      </dgm:t>
    </dgm:pt>
    <dgm:pt modelId="{3973D254-AFC7-489C-81D3-5944E37E398B}" type="pres">
      <dgm:prSet presAssocID="{405D5CB5-CE14-462F-A8FE-102B6AE47D38}" presName="Root" presStyleCnt="0">
        <dgm:presLayoutVars>
          <dgm:dir/>
          <dgm:resizeHandles val="exact"/>
        </dgm:presLayoutVars>
      </dgm:prSet>
      <dgm:spPr/>
    </dgm:pt>
    <dgm:pt modelId="{BC654C59-8455-459C-A426-3D99572C0CC5}" type="pres">
      <dgm:prSet presAssocID="{CB8DEEB1-81D9-4744-AE9F-5F600D1568CD}" presName="Composite" presStyleCnt="0"/>
      <dgm:spPr/>
    </dgm:pt>
    <dgm:pt modelId="{D7FCB9A7-B12B-4964-B618-83BFE2C8C731}" type="pres">
      <dgm:prSet presAssocID="{CB8DEEB1-81D9-4744-AE9F-5F600D1568C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737" r="26009" b="-6"/>
          <a:stretch>
            <a:fillRect l="-39000" r="-39000"/>
          </a:stretch>
        </a:blipFill>
      </dgm:spPr>
      <dgm:extLst>
        <a:ext uri="{E40237B7-FDA0-4F09-8148-C483321AD2D9}">
          <dgm14:cNvPr xmlns:dgm14="http://schemas.microsoft.com/office/drawing/2010/diagram" id="0" name="" descr="Artificial Intelligence - 3d art image. Technology, augmented reality (AR), virtual reality (VR) concepts. Abstract backgrounds."/>
        </a:ext>
      </dgm:extLst>
    </dgm:pt>
    <dgm:pt modelId="{47E26257-C6D7-44DB-8F5E-C9233651959C}" type="pres">
      <dgm:prSet presAssocID="{CB8DEEB1-81D9-4744-AE9F-5F600D1568CD}" presName="Subtitle" presStyleLbl="revTx" presStyleIdx="0" presStyleCnt="6">
        <dgm:presLayoutVars>
          <dgm:chMax val="0"/>
          <dgm:bulletEnabled/>
        </dgm:presLayoutVars>
      </dgm:prSet>
      <dgm:spPr/>
    </dgm:pt>
    <dgm:pt modelId="{FBB28F03-DE1B-423F-A804-85F120C37D73}" type="pres">
      <dgm:prSet presAssocID="{CB8DEEB1-81D9-4744-AE9F-5F600D1568CD}" presName="Description" presStyleLbl="revTx" presStyleIdx="1" presStyleCnt="6">
        <dgm:presLayoutVars>
          <dgm:bulletEnabled/>
        </dgm:presLayoutVars>
      </dgm:prSet>
      <dgm:spPr/>
    </dgm:pt>
    <dgm:pt modelId="{0C213976-E10F-4FF4-A413-27B1CDAC43D8}" type="pres">
      <dgm:prSet presAssocID="{D60F226D-DDE8-4224-8EBA-14B6254C7D04}" presName="sibTrans" presStyleLbl="sibTrans2D1" presStyleIdx="0" presStyleCnt="0"/>
      <dgm:spPr/>
    </dgm:pt>
    <dgm:pt modelId="{B61A81ED-6DE7-4ADE-855D-A30876C632A4}" type="pres">
      <dgm:prSet presAssocID="{E8E662C7-BCA2-4C94-B13C-7EAEBE794204}" presName="Composite" presStyleCnt="0"/>
      <dgm:spPr/>
    </dgm:pt>
    <dgm:pt modelId="{E7D70BAF-4360-46C4-A812-173D0CC1DA2E}" type="pres">
      <dgm:prSet presAssocID="{E8E662C7-BCA2-4C94-B13C-7EAEBE79420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2426" r="20825" b="2"/>
          <a:stretch>
            <a:fillRect l="-25000" r="-25000"/>
          </a:stretch>
        </a:blipFill>
      </dgm:spPr>
      <dgm:extLst>
        <a:ext uri="{E40237B7-FDA0-4F09-8148-C483321AD2D9}">
          <dgm14:cNvPr xmlns:dgm14="http://schemas.microsoft.com/office/drawing/2010/diagram" id="0" name="" descr="Fingerprint scanning machine"/>
        </a:ext>
      </dgm:extLst>
    </dgm:pt>
    <dgm:pt modelId="{A3FE7B5D-8E6F-4BE7-B271-A5262BAA49B6}" type="pres">
      <dgm:prSet presAssocID="{E8E662C7-BCA2-4C94-B13C-7EAEBE794204}" presName="Subtitle" presStyleLbl="revTx" presStyleIdx="2" presStyleCnt="6">
        <dgm:presLayoutVars>
          <dgm:chMax val="0"/>
          <dgm:bulletEnabled/>
        </dgm:presLayoutVars>
      </dgm:prSet>
      <dgm:spPr/>
    </dgm:pt>
    <dgm:pt modelId="{F24E37E6-957C-4523-A75C-0F0728CC1184}" type="pres">
      <dgm:prSet presAssocID="{E8E662C7-BCA2-4C94-B13C-7EAEBE794204}" presName="Description" presStyleLbl="revTx" presStyleIdx="3" presStyleCnt="6">
        <dgm:presLayoutVars>
          <dgm:bulletEnabled/>
        </dgm:presLayoutVars>
      </dgm:prSet>
      <dgm:spPr/>
    </dgm:pt>
    <dgm:pt modelId="{B924D6AF-786A-48ED-840B-C3A9B3168D26}" type="pres">
      <dgm:prSet presAssocID="{E557EBED-E92F-4E01-81B3-360026DBA137}" presName="sibTrans" presStyleLbl="sibTrans2D1" presStyleIdx="0" presStyleCnt="0"/>
      <dgm:spPr/>
    </dgm:pt>
    <dgm:pt modelId="{BC9F37E9-CC50-45F4-8C49-B65361D81568}" type="pres">
      <dgm:prSet presAssocID="{96C125DC-373C-4205-A15D-A2383DCCFB78}" presName="Composite" presStyleCnt="0"/>
      <dgm:spPr/>
    </dgm:pt>
    <dgm:pt modelId="{4B7C877A-7AFB-487F-881D-25F66CABA954}" type="pres">
      <dgm:prSet presAssocID="{96C125DC-373C-4205-A15D-A2383DCCFB7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0628" r="30121" b="-2"/>
          <a:stretch>
            <a:fillRect l="-34000" r="-34000"/>
          </a:stretch>
        </a:blipFill>
      </dgm:spPr>
      <dgm:extLst>
        <a:ext uri="{E40237B7-FDA0-4F09-8148-C483321AD2D9}">
          <dgm14:cNvPr xmlns:dgm14="http://schemas.microsoft.com/office/drawing/2010/diagram" id="0" name="" descr="Detect cancer using new materials such as graphene with nanotechnology innovation&#10;A future where exploration vessels that carry drugs and genes into the body will be created, opening up new medical and gene therapy fields."/>
        </a:ext>
      </dgm:extLst>
    </dgm:pt>
    <dgm:pt modelId="{FA9CFF3E-8C5C-451C-B872-3CFC12B068E4}" type="pres">
      <dgm:prSet presAssocID="{96C125DC-373C-4205-A15D-A2383DCCFB78}" presName="Subtitle" presStyleLbl="revTx" presStyleIdx="4" presStyleCnt="6">
        <dgm:presLayoutVars>
          <dgm:chMax val="0"/>
          <dgm:bulletEnabled/>
        </dgm:presLayoutVars>
      </dgm:prSet>
      <dgm:spPr/>
    </dgm:pt>
    <dgm:pt modelId="{B6B8859A-7929-4F8A-91ED-A1185072AEAD}" type="pres">
      <dgm:prSet presAssocID="{96C125DC-373C-4205-A15D-A2383DCCFB78}" presName="Description" presStyleLbl="revTx" presStyleIdx="5" presStyleCnt="6">
        <dgm:presLayoutVars>
          <dgm:bulletEnabled/>
        </dgm:presLayoutVars>
      </dgm:prSet>
      <dgm:spPr/>
    </dgm:pt>
  </dgm:ptLst>
  <dgm:cxnLst>
    <dgm:cxn modelId="{8F2D9C0D-5F44-4333-9B9F-7D6F1418A49F}" srcId="{405D5CB5-CE14-462F-A8FE-102B6AE47D38}" destId="{96C125DC-373C-4205-A15D-A2383DCCFB78}" srcOrd="2" destOrd="0" parTransId="{BFF3BD5F-ADD2-47B8-BD5D-76B964F0A89F}" sibTransId="{E1B4E580-7113-426E-A0DA-72C0FDDBD6C9}"/>
    <dgm:cxn modelId="{5D62771A-05CF-4EEE-AC8D-C9626384C8EC}" srcId="{CB8DEEB1-81D9-4744-AE9F-5F600D1568CD}" destId="{0E6A794E-E929-439E-A173-1C72DEB81ACC}" srcOrd="0" destOrd="0" parTransId="{C634346B-AAA3-4906-9790-3E8D952ED81D}" sibTransId="{214A67F5-6358-40CB-BE25-AA639BC040F6}"/>
    <dgm:cxn modelId="{7A9A8A1B-4915-48C0-9D07-955C3D117D05}" srcId="{96C125DC-373C-4205-A15D-A2383DCCFB78}" destId="{E331A9C4-D179-4460-BA22-47F1069E30CC}" srcOrd="0" destOrd="0" parTransId="{671B8D3F-1030-4DEC-AD06-CD45B5518EF2}" sibTransId="{9B8FA40C-73F4-43B0-B78C-8879EAD691C7}"/>
    <dgm:cxn modelId="{A96FA33F-9EFE-480D-880F-F3A753BC8BF4}" type="presOf" srcId="{E557EBED-E92F-4E01-81B3-360026DBA137}" destId="{B924D6AF-786A-48ED-840B-C3A9B3168D26}" srcOrd="0" destOrd="0" presId="urn:microsoft.com/office/officeart/2024/3/layout/verticalVisualTextBlock1"/>
    <dgm:cxn modelId="{6B8F8967-398A-4CF5-AEEB-864D5C6B7FD5}" type="presOf" srcId="{E8E662C7-BCA2-4C94-B13C-7EAEBE794204}" destId="{A3FE7B5D-8E6F-4BE7-B271-A5262BAA49B6}" srcOrd="0" destOrd="0" presId="urn:microsoft.com/office/officeart/2024/3/layout/verticalVisualTextBlock1"/>
    <dgm:cxn modelId="{9C34D047-C748-4BA8-B363-8E95F0909335}" type="presOf" srcId="{96C125DC-373C-4205-A15D-A2383DCCFB78}" destId="{FA9CFF3E-8C5C-451C-B872-3CFC12B068E4}" srcOrd="0" destOrd="0" presId="urn:microsoft.com/office/officeart/2024/3/layout/verticalVisualTextBlock1"/>
    <dgm:cxn modelId="{07406D55-4D5D-4B5C-AA17-FBB61280B1C3}" type="presOf" srcId="{CB8DEEB1-81D9-4744-AE9F-5F600D1568CD}" destId="{47E26257-C6D7-44DB-8F5E-C9233651959C}" srcOrd="0" destOrd="0" presId="urn:microsoft.com/office/officeart/2024/3/layout/verticalVisualTextBlock1"/>
    <dgm:cxn modelId="{FF3A5377-AA66-477D-85BF-817E2E1AEFE7}" type="presOf" srcId="{E331A9C4-D179-4460-BA22-47F1069E30CC}" destId="{B6B8859A-7929-4F8A-91ED-A1185072AEAD}" srcOrd="0" destOrd="0" presId="urn:microsoft.com/office/officeart/2024/3/layout/verticalVisualTextBlock1"/>
    <dgm:cxn modelId="{73626582-A0A8-41E3-BF2F-2C01CD0B6F2F}" type="presOf" srcId="{405D5CB5-CE14-462F-A8FE-102B6AE47D38}" destId="{3973D254-AFC7-489C-81D3-5944E37E398B}" srcOrd="0" destOrd="0" presId="urn:microsoft.com/office/officeart/2024/3/layout/verticalVisualTextBlock1"/>
    <dgm:cxn modelId="{465A2390-79BA-4377-9595-3CCFD57FAFC2}" srcId="{405D5CB5-CE14-462F-A8FE-102B6AE47D38}" destId="{CB8DEEB1-81D9-4744-AE9F-5F600D1568CD}" srcOrd="0" destOrd="0" parTransId="{D12A9D98-511B-4410-8ED1-A4234215C3F1}" sibTransId="{D60F226D-DDE8-4224-8EBA-14B6254C7D04}"/>
    <dgm:cxn modelId="{CAE6B493-AD7A-42B5-9BF2-4341A18C5221}" type="presOf" srcId="{D60F226D-DDE8-4224-8EBA-14B6254C7D04}" destId="{0C213976-E10F-4FF4-A413-27B1CDAC43D8}" srcOrd="0" destOrd="0" presId="urn:microsoft.com/office/officeart/2024/3/layout/verticalVisualTextBlock1"/>
    <dgm:cxn modelId="{EE435399-1F41-48C4-B2C2-350586D7B1DA}" srcId="{E8E662C7-BCA2-4C94-B13C-7EAEBE794204}" destId="{9973115D-B8A4-454A-AC40-F27987BA9B4B}" srcOrd="0" destOrd="0" parTransId="{AFF630CD-E879-422D-96C6-29B033B9E96F}" sibTransId="{49A04741-DB6F-4DDE-8352-C918ECDBCFD3}"/>
    <dgm:cxn modelId="{5178B2B6-E0D6-447E-9600-41A068FD440B}" srcId="{405D5CB5-CE14-462F-A8FE-102B6AE47D38}" destId="{E8E662C7-BCA2-4C94-B13C-7EAEBE794204}" srcOrd="1" destOrd="0" parTransId="{AC3193D4-2456-40B4-9745-CB6AECC3117D}" sibTransId="{E557EBED-E92F-4E01-81B3-360026DBA137}"/>
    <dgm:cxn modelId="{BEDBF1BB-24FC-4A31-B6F6-2FE9F0573622}" type="presOf" srcId="{0E6A794E-E929-439E-A173-1C72DEB81ACC}" destId="{FBB28F03-DE1B-423F-A804-85F120C37D73}" srcOrd="0" destOrd="0" presId="urn:microsoft.com/office/officeart/2024/3/layout/verticalVisualTextBlock1"/>
    <dgm:cxn modelId="{7D57D2D2-7329-49CC-81C9-C7D7B4E1C826}" type="presOf" srcId="{9973115D-B8A4-454A-AC40-F27987BA9B4B}" destId="{F24E37E6-957C-4523-A75C-0F0728CC1184}" srcOrd="0" destOrd="0" presId="urn:microsoft.com/office/officeart/2024/3/layout/verticalVisualTextBlock1"/>
    <dgm:cxn modelId="{6F1778BD-FF6E-41BC-9B43-898D755CBE17}" type="presParOf" srcId="{3973D254-AFC7-489C-81D3-5944E37E398B}" destId="{BC654C59-8455-459C-A426-3D99572C0CC5}" srcOrd="0" destOrd="0" presId="urn:microsoft.com/office/officeart/2024/3/layout/verticalVisualTextBlock1"/>
    <dgm:cxn modelId="{AAE6FECB-C830-4F2C-9F0F-4915F8EC5CEC}" type="presParOf" srcId="{BC654C59-8455-459C-A426-3D99572C0CC5}" destId="{D7FCB9A7-B12B-4964-B618-83BFE2C8C731}" srcOrd="0" destOrd="0" presId="urn:microsoft.com/office/officeart/2024/3/layout/verticalVisualTextBlock1"/>
    <dgm:cxn modelId="{0104DB08-85EE-42A6-8FAC-8CE50F99F80C}" type="presParOf" srcId="{BC654C59-8455-459C-A426-3D99572C0CC5}" destId="{47E26257-C6D7-44DB-8F5E-C9233651959C}" srcOrd="1" destOrd="0" presId="urn:microsoft.com/office/officeart/2024/3/layout/verticalVisualTextBlock1"/>
    <dgm:cxn modelId="{F9DCF883-ADCA-48B8-89CE-C088E2BA66F6}" type="presParOf" srcId="{BC654C59-8455-459C-A426-3D99572C0CC5}" destId="{FBB28F03-DE1B-423F-A804-85F120C37D73}" srcOrd="2" destOrd="0" presId="urn:microsoft.com/office/officeart/2024/3/layout/verticalVisualTextBlock1"/>
    <dgm:cxn modelId="{A3D2DF65-C89C-46D5-9E36-AFEED23E15CF}" type="presParOf" srcId="{3973D254-AFC7-489C-81D3-5944E37E398B}" destId="{0C213976-E10F-4FF4-A413-27B1CDAC43D8}" srcOrd="1" destOrd="0" presId="urn:microsoft.com/office/officeart/2024/3/layout/verticalVisualTextBlock1"/>
    <dgm:cxn modelId="{98091070-0068-49EB-BEC0-D92795AC27B1}" type="presParOf" srcId="{3973D254-AFC7-489C-81D3-5944E37E398B}" destId="{B61A81ED-6DE7-4ADE-855D-A30876C632A4}" srcOrd="2" destOrd="0" presId="urn:microsoft.com/office/officeart/2024/3/layout/verticalVisualTextBlock1"/>
    <dgm:cxn modelId="{A026D2A1-220E-4860-840B-848DAE9B9466}" type="presParOf" srcId="{B61A81ED-6DE7-4ADE-855D-A30876C632A4}" destId="{E7D70BAF-4360-46C4-A812-173D0CC1DA2E}" srcOrd="0" destOrd="0" presId="urn:microsoft.com/office/officeart/2024/3/layout/verticalVisualTextBlock1"/>
    <dgm:cxn modelId="{1B03F314-53DF-4671-83C2-3A22E6B18D92}" type="presParOf" srcId="{B61A81ED-6DE7-4ADE-855D-A30876C632A4}" destId="{A3FE7B5D-8E6F-4BE7-B271-A5262BAA49B6}" srcOrd="1" destOrd="0" presId="urn:microsoft.com/office/officeart/2024/3/layout/verticalVisualTextBlock1"/>
    <dgm:cxn modelId="{DD434FE4-3C6A-42F3-B14A-3224BBFC9B02}" type="presParOf" srcId="{B61A81ED-6DE7-4ADE-855D-A30876C632A4}" destId="{F24E37E6-957C-4523-A75C-0F0728CC1184}" srcOrd="2" destOrd="0" presId="urn:microsoft.com/office/officeart/2024/3/layout/verticalVisualTextBlock1"/>
    <dgm:cxn modelId="{417F21A4-528A-425C-8B19-3AB3AB46A068}" type="presParOf" srcId="{3973D254-AFC7-489C-81D3-5944E37E398B}" destId="{B924D6AF-786A-48ED-840B-C3A9B3168D26}" srcOrd="3" destOrd="0" presId="urn:microsoft.com/office/officeart/2024/3/layout/verticalVisualTextBlock1"/>
    <dgm:cxn modelId="{F49D4287-BD8C-4478-861B-32D00F79F91C}" type="presParOf" srcId="{3973D254-AFC7-489C-81D3-5944E37E398B}" destId="{BC9F37E9-CC50-45F4-8C49-B65361D81568}" srcOrd="4" destOrd="0" presId="urn:microsoft.com/office/officeart/2024/3/layout/verticalVisualTextBlock1"/>
    <dgm:cxn modelId="{709324BC-1017-405F-969C-A8AAA3670998}" type="presParOf" srcId="{BC9F37E9-CC50-45F4-8C49-B65361D81568}" destId="{4B7C877A-7AFB-487F-881D-25F66CABA954}" srcOrd="0" destOrd="0" presId="urn:microsoft.com/office/officeart/2024/3/layout/verticalVisualTextBlock1"/>
    <dgm:cxn modelId="{1FAC4B9C-308C-4CD0-8996-8F23BB8E5D5F}" type="presParOf" srcId="{BC9F37E9-CC50-45F4-8C49-B65361D81568}" destId="{FA9CFF3E-8C5C-451C-B872-3CFC12B068E4}" srcOrd="1" destOrd="0" presId="urn:microsoft.com/office/officeart/2024/3/layout/verticalVisualTextBlock1"/>
    <dgm:cxn modelId="{AAEC913A-B7B6-4BEF-AE5C-2A5329A34A5A}" type="presParOf" srcId="{BC9F37E9-CC50-45F4-8C49-B65361D81568}" destId="{B6B8859A-7929-4F8A-91ED-A1185072AEA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11C3B3-8FEE-4F06-B6AB-62CA46CF1A9E}"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2BA790E9-C752-4D04-8195-23B71EB435C6}">
      <dgm:prSet/>
      <dgm:spPr/>
      <dgm:t>
        <a:bodyPr/>
        <a:lstStyle/>
        <a:p>
          <a:pPr>
            <a:lnSpc>
              <a:spcPct val="100000"/>
            </a:lnSpc>
            <a:defRPr b="1"/>
          </a:pPr>
          <a:r>
            <a:rPr lang="en-US" dirty="0"/>
            <a:t>1990s Satellite Anomaly Detection</a:t>
          </a:r>
        </a:p>
      </dgm:t>
    </dgm:pt>
    <dgm:pt modelId="{FDD13456-D951-4F30-AF19-9DDC1898797E}" type="parTrans" cxnId="{7DE0639E-53F5-43A5-A1F3-F1A22528505E}">
      <dgm:prSet/>
      <dgm:spPr/>
      <dgm:t>
        <a:bodyPr/>
        <a:lstStyle/>
        <a:p>
          <a:endParaRPr lang="en-US"/>
        </a:p>
      </dgm:t>
    </dgm:pt>
    <dgm:pt modelId="{30111C0F-04AE-4403-A8CB-4E14134F4702}" type="sibTrans" cxnId="{7DE0639E-53F5-43A5-A1F3-F1A22528505E}">
      <dgm:prSet/>
      <dgm:spPr/>
      <dgm:t>
        <a:bodyPr/>
        <a:lstStyle/>
        <a:p>
          <a:pPr>
            <a:lnSpc>
              <a:spcPct val="100000"/>
            </a:lnSpc>
            <a:defRPr b="1"/>
          </a:pPr>
          <a:endParaRPr lang="en-US"/>
        </a:p>
      </dgm:t>
    </dgm:pt>
    <dgm:pt modelId="{5FCCB8E2-6C8E-4576-B232-3980896DD92C}">
      <dgm:prSet/>
      <dgm:spPr/>
      <dgm:t>
        <a:bodyPr/>
        <a:lstStyle/>
        <a:p>
          <a:pPr>
            <a:lnSpc>
              <a:spcPct val="100000"/>
            </a:lnSpc>
          </a:pPr>
          <a:r>
            <a:rPr lang="en-US" dirty="0"/>
            <a:t>In the 1990s, AI was first used in space technology to detect anomalies in satellite operations, enhancing reliability.</a:t>
          </a:r>
        </a:p>
      </dgm:t>
    </dgm:pt>
    <dgm:pt modelId="{0A8892FF-E9D8-4860-B91F-BC1D3249179D}" type="parTrans" cxnId="{D2C89940-DA4C-4B91-A558-5DB1D8CB5102}">
      <dgm:prSet/>
      <dgm:spPr/>
      <dgm:t>
        <a:bodyPr/>
        <a:lstStyle/>
        <a:p>
          <a:endParaRPr lang="en-US"/>
        </a:p>
      </dgm:t>
    </dgm:pt>
    <dgm:pt modelId="{A8F2596B-020E-439C-A6D2-6887FEBA5B0C}" type="sibTrans" cxnId="{D2C89940-DA4C-4B91-A558-5DB1D8CB5102}">
      <dgm:prSet/>
      <dgm:spPr/>
      <dgm:t>
        <a:bodyPr/>
        <a:lstStyle/>
        <a:p>
          <a:endParaRPr lang="en-US"/>
        </a:p>
      </dgm:t>
    </dgm:pt>
    <dgm:pt modelId="{4D812330-CE5B-4A2B-9A0E-AA419DA2D9FF}">
      <dgm:prSet/>
      <dgm:spPr/>
      <dgm:t>
        <a:bodyPr/>
        <a:lstStyle/>
        <a:p>
          <a:pPr>
            <a:lnSpc>
              <a:spcPct val="100000"/>
            </a:lnSpc>
            <a:defRPr b="1"/>
          </a:pPr>
          <a:r>
            <a:rPr lang="en-US" dirty="0"/>
            <a:t>2000s Robotic Mars Systems</a:t>
          </a:r>
        </a:p>
      </dgm:t>
    </dgm:pt>
    <dgm:pt modelId="{18A58842-76E5-4D6C-BEEA-08A8B19DBD74}" type="parTrans" cxnId="{0698B326-B5BB-44C2-8160-8BD6DBA7DCE9}">
      <dgm:prSet/>
      <dgm:spPr/>
      <dgm:t>
        <a:bodyPr/>
        <a:lstStyle/>
        <a:p>
          <a:endParaRPr lang="en-US"/>
        </a:p>
      </dgm:t>
    </dgm:pt>
    <dgm:pt modelId="{8AF8C377-BE88-42BB-B561-323C15E8A92B}" type="sibTrans" cxnId="{0698B326-B5BB-44C2-8160-8BD6DBA7DCE9}">
      <dgm:prSet/>
      <dgm:spPr/>
      <dgm:t>
        <a:bodyPr/>
        <a:lstStyle/>
        <a:p>
          <a:pPr>
            <a:lnSpc>
              <a:spcPct val="100000"/>
            </a:lnSpc>
            <a:defRPr b="1"/>
          </a:pPr>
          <a:endParaRPr lang="en-US"/>
        </a:p>
      </dgm:t>
    </dgm:pt>
    <dgm:pt modelId="{B04F08D0-4566-4B2C-88C2-2338851CE747}">
      <dgm:prSet/>
      <dgm:spPr/>
      <dgm:t>
        <a:bodyPr/>
        <a:lstStyle/>
        <a:p>
          <a:pPr>
            <a:lnSpc>
              <a:spcPct val="100000"/>
            </a:lnSpc>
          </a:pPr>
          <a:r>
            <a:rPr lang="en-US" dirty="0"/>
            <a:t>During the 2000s, AI began to assist robotic systems on Mars, helping in navigation and data analysis.</a:t>
          </a:r>
        </a:p>
      </dgm:t>
    </dgm:pt>
    <dgm:pt modelId="{8ED295A8-E4D5-495A-893B-9AFA6850120B}" type="parTrans" cxnId="{4A079E39-C896-49C3-90EE-91B53EA1841B}">
      <dgm:prSet/>
      <dgm:spPr/>
      <dgm:t>
        <a:bodyPr/>
        <a:lstStyle/>
        <a:p>
          <a:endParaRPr lang="en-US"/>
        </a:p>
      </dgm:t>
    </dgm:pt>
    <dgm:pt modelId="{8AD8BD08-2BC7-4A45-B8E7-089013131AD5}" type="sibTrans" cxnId="{4A079E39-C896-49C3-90EE-91B53EA1841B}">
      <dgm:prSet/>
      <dgm:spPr/>
      <dgm:t>
        <a:bodyPr/>
        <a:lstStyle/>
        <a:p>
          <a:endParaRPr lang="en-US"/>
        </a:p>
      </dgm:t>
    </dgm:pt>
    <dgm:pt modelId="{000FF194-4A1C-48A0-A05B-D460E74BD7AB}">
      <dgm:prSet/>
      <dgm:spPr/>
      <dgm:t>
        <a:bodyPr/>
        <a:lstStyle/>
        <a:p>
          <a:pPr>
            <a:lnSpc>
              <a:spcPct val="100000"/>
            </a:lnSpc>
            <a:defRPr b="1"/>
          </a:pPr>
          <a:r>
            <a:rPr lang="en-US" dirty="0"/>
            <a:t>2020s Autonomous Spacecraft</a:t>
          </a:r>
        </a:p>
      </dgm:t>
    </dgm:pt>
    <dgm:pt modelId="{B88D744C-6D35-4EAA-AD00-9D3B2798D035}" type="parTrans" cxnId="{7166ABEC-6481-4AD1-90E1-4969C1507237}">
      <dgm:prSet/>
      <dgm:spPr/>
      <dgm:t>
        <a:bodyPr/>
        <a:lstStyle/>
        <a:p>
          <a:endParaRPr lang="en-US"/>
        </a:p>
      </dgm:t>
    </dgm:pt>
    <dgm:pt modelId="{A886596F-1CFA-4452-9C34-1ABB62DDB4E7}" type="sibTrans" cxnId="{7166ABEC-6481-4AD1-90E1-4969C1507237}">
      <dgm:prSet/>
      <dgm:spPr/>
      <dgm:t>
        <a:bodyPr/>
        <a:lstStyle/>
        <a:p>
          <a:endParaRPr lang="en-US"/>
        </a:p>
      </dgm:t>
    </dgm:pt>
    <dgm:pt modelId="{A07CF7A9-BBF8-436F-AE55-770D9A3349D1}">
      <dgm:prSet/>
      <dgm:spPr/>
      <dgm:t>
        <a:bodyPr/>
        <a:lstStyle/>
        <a:p>
          <a:pPr>
            <a:lnSpc>
              <a:spcPct val="100000"/>
            </a:lnSpc>
          </a:pPr>
          <a:r>
            <a:rPr lang="en-US" dirty="0"/>
            <a:t>Starting in the 2020s, AI has fully integrated into mission planning and operates autonomous spacecraft, pushing space exploration forward.</a:t>
          </a:r>
        </a:p>
      </dgm:t>
    </dgm:pt>
    <dgm:pt modelId="{00A807A7-9180-4BD2-A196-6311EDB12C32}" type="parTrans" cxnId="{1047D9BA-8834-4E90-8B24-2991D4DED12C}">
      <dgm:prSet/>
      <dgm:spPr/>
      <dgm:t>
        <a:bodyPr/>
        <a:lstStyle/>
        <a:p>
          <a:endParaRPr lang="en-US"/>
        </a:p>
      </dgm:t>
    </dgm:pt>
    <dgm:pt modelId="{AB2449D2-E858-454C-B146-D772739C2391}" type="sibTrans" cxnId="{1047D9BA-8834-4E90-8B24-2991D4DED12C}">
      <dgm:prSet/>
      <dgm:spPr/>
      <dgm:t>
        <a:bodyPr/>
        <a:lstStyle/>
        <a:p>
          <a:endParaRPr lang="en-US"/>
        </a:p>
      </dgm:t>
    </dgm:pt>
    <dgm:pt modelId="{D152F59E-9EA3-47DC-AD0E-5F86C75D1FF2}" type="pres">
      <dgm:prSet presAssocID="{5011C3B3-8FEE-4F06-B6AB-62CA46CF1A9E}" presName="Root" presStyleCnt="0">
        <dgm:presLayoutVars>
          <dgm:dir/>
          <dgm:resizeHandles val="exact"/>
        </dgm:presLayoutVars>
      </dgm:prSet>
      <dgm:spPr/>
    </dgm:pt>
    <dgm:pt modelId="{129A362F-C46E-4A54-8FB5-A36C79B2B1E7}" type="pres">
      <dgm:prSet presAssocID="{2BA790E9-C752-4D04-8195-23B71EB435C6}" presName="Composite" presStyleCnt="0"/>
      <dgm:spPr/>
    </dgm:pt>
    <dgm:pt modelId="{5A31F113-D9F3-40D7-B1C7-61B27496C5DC}" type="pres">
      <dgm:prSet presAssocID="{2BA790E9-C752-4D04-8195-23B71EB435C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2607" r="32393" b="-1"/>
          <a:stretch>
            <a:fillRect l="-61000" r="-61000"/>
          </a:stretch>
        </a:blipFill>
      </dgm:spPr>
      <dgm:extLst>
        <a:ext uri="{E40237B7-FDA0-4F09-8148-C483321AD2D9}">
          <dgm14:cNvPr xmlns:dgm14="http://schemas.microsoft.com/office/drawing/2010/diagram" id="0" name="" descr="Human face cyborg is using a virtual world map."/>
        </a:ext>
      </dgm:extLst>
    </dgm:pt>
    <dgm:pt modelId="{C2B79CAC-24B8-4EC3-988C-507A28CCBE56}" type="pres">
      <dgm:prSet presAssocID="{2BA790E9-C752-4D04-8195-23B71EB435C6}" presName="Subtitle" presStyleLbl="revTx" presStyleIdx="0" presStyleCnt="6">
        <dgm:presLayoutVars>
          <dgm:chMax val="0"/>
          <dgm:bulletEnabled/>
        </dgm:presLayoutVars>
      </dgm:prSet>
      <dgm:spPr/>
    </dgm:pt>
    <dgm:pt modelId="{75019830-5C8F-45D1-889B-5F51659B1993}" type="pres">
      <dgm:prSet presAssocID="{2BA790E9-C752-4D04-8195-23B71EB435C6}" presName="Description" presStyleLbl="revTx" presStyleIdx="1" presStyleCnt="6">
        <dgm:presLayoutVars>
          <dgm:bulletEnabled/>
        </dgm:presLayoutVars>
      </dgm:prSet>
      <dgm:spPr/>
    </dgm:pt>
    <dgm:pt modelId="{8B2A8812-2985-4D5A-8FA9-FB3AC78C0735}" type="pres">
      <dgm:prSet presAssocID="{30111C0F-04AE-4403-A8CB-4E14134F4702}" presName="sibTrans" presStyleLbl="sibTrans2D1" presStyleIdx="0" presStyleCnt="0"/>
      <dgm:spPr/>
    </dgm:pt>
    <dgm:pt modelId="{EE832FE3-27E5-4A1C-9660-330F3253185E}" type="pres">
      <dgm:prSet presAssocID="{4D812330-CE5B-4A2B-9A0E-AA419DA2D9FF}" presName="Composite" presStyleCnt="0"/>
      <dgm:spPr/>
    </dgm:pt>
    <dgm:pt modelId="{AF667A81-AD09-4FE3-B941-A6800755A985}" type="pres">
      <dgm:prSet presAssocID="{4D812330-CE5B-4A2B-9A0E-AA419DA2D9F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3250" r="1" b="2"/>
          <a:stretch>
            <a:fillRect l="-25000" r="-25000"/>
          </a:stretch>
        </a:blipFill>
      </dgm:spPr>
      <dgm:extLst>
        <a:ext uri="{E40237B7-FDA0-4F09-8148-C483321AD2D9}">
          <dgm14:cNvPr xmlns:dgm14="http://schemas.microsoft.com/office/drawing/2010/diagram" id="0" name="" descr="New phenomenon on Mars. New generation mars rover and colony life on the Mars."/>
        </a:ext>
      </dgm:extLst>
    </dgm:pt>
    <dgm:pt modelId="{54896F35-2323-4524-A4E1-27494D9C9F05}" type="pres">
      <dgm:prSet presAssocID="{4D812330-CE5B-4A2B-9A0E-AA419DA2D9FF}" presName="Subtitle" presStyleLbl="revTx" presStyleIdx="2" presStyleCnt="6">
        <dgm:presLayoutVars>
          <dgm:chMax val="0"/>
          <dgm:bulletEnabled/>
        </dgm:presLayoutVars>
      </dgm:prSet>
      <dgm:spPr/>
    </dgm:pt>
    <dgm:pt modelId="{09A7E8D4-EE90-4066-9C79-560AD5ACE699}" type="pres">
      <dgm:prSet presAssocID="{4D812330-CE5B-4A2B-9A0E-AA419DA2D9FF}" presName="Description" presStyleLbl="revTx" presStyleIdx="3" presStyleCnt="6">
        <dgm:presLayoutVars>
          <dgm:bulletEnabled/>
        </dgm:presLayoutVars>
      </dgm:prSet>
      <dgm:spPr/>
    </dgm:pt>
    <dgm:pt modelId="{82C26197-0472-4A35-B79E-ADA1C948D417}" type="pres">
      <dgm:prSet presAssocID="{8AF8C377-BE88-42BB-B561-323C15E8A92B}" presName="sibTrans" presStyleLbl="sibTrans2D1" presStyleIdx="0" presStyleCnt="0"/>
      <dgm:spPr/>
    </dgm:pt>
    <dgm:pt modelId="{67E2D53D-DF2A-48F3-9324-DE64C04B8635}" type="pres">
      <dgm:prSet presAssocID="{000FF194-4A1C-48A0-A05B-D460E74BD7AB}" presName="Composite" presStyleCnt="0"/>
      <dgm:spPr/>
    </dgm:pt>
    <dgm:pt modelId="{F97F4358-C56C-40EC-B635-B16286510829}" type="pres">
      <dgm:prSet presAssocID="{000FF194-4A1C-48A0-A05B-D460E74BD7A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3575" r="16426" b="3"/>
          <a:stretch>
            <a:fillRect l="-50000" r="-50000"/>
          </a:stretch>
        </a:blipFill>
      </dgm:spPr>
      <dgm:extLst>
        <a:ext uri="{E40237B7-FDA0-4F09-8148-C483321AD2D9}">
          <dgm14:cNvPr xmlns:dgm14="http://schemas.microsoft.com/office/drawing/2010/diagram" id="0" name="" descr="Xray image of lunar exploration vehicle."/>
        </a:ext>
      </dgm:extLst>
    </dgm:pt>
    <dgm:pt modelId="{1E141F92-F47F-44B9-8FBE-5F7ABF9DD588}" type="pres">
      <dgm:prSet presAssocID="{000FF194-4A1C-48A0-A05B-D460E74BD7AB}" presName="Subtitle" presStyleLbl="revTx" presStyleIdx="4" presStyleCnt="6">
        <dgm:presLayoutVars>
          <dgm:chMax val="0"/>
          <dgm:bulletEnabled/>
        </dgm:presLayoutVars>
      </dgm:prSet>
      <dgm:spPr/>
    </dgm:pt>
    <dgm:pt modelId="{0B90212F-28AC-4528-96B5-15B5250326EC}" type="pres">
      <dgm:prSet presAssocID="{000FF194-4A1C-48A0-A05B-D460E74BD7AB}" presName="Description" presStyleLbl="revTx" presStyleIdx="5" presStyleCnt="6">
        <dgm:presLayoutVars>
          <dgm:bulletEnabled/>
        </dgm:presLayoutVars>
      </dgm:prSet>
      <dgm:spPr/>
    </dgm:pt>
  </dgm:ptLst>
  <dgm:cxnLst>
    <dgm:cxn modelId="{E6CA6C12-EDF3-475A-85E1-C386C93414D9}" type="presOf" srcId="{8AF8C377-BE88-42BB-B561-323C15E8A92B}" destId="{82C26197-0472-4A35-B79E-ADA1C948D417}" srcOrd="0" destOrd="0" presId="urn:microsoft.com/office/officeart/2024/3/layout/verticalVisualTextBlock1"/>
    <dgm:cxn modelId="{0698B326-B5BB-44C2-8160-8BD6DBA7DCE9}" srcId="{5011C3B3-8FEE-4F06-B6AB-62CA46CF1A9E}" destId="{4D812330-CE5B-4A2B-9A0E-AA419DA2D9FF}" srcOrd="1" destOrd="0" parTransId="{18A58842-76E5-4D6C-BEEA-08A8B19DBD74}" sibTransId="{8AF8C377-BE88-42BB-B561-323C15E8A92B}"/>
    <dgm:cxn modelId="{4F973435-2D73-43C9-8BDC-5CD7657C0433}" type="presOf" srcId="{000FF194-4A1C-48A0-A05B-D460E74BD7AB}" destId="{1E141F92-F47F-44B9-8FBE-5F7ABF9DD588}" srcOrd="0" destOrd="0" presId="urn:microsoft.com/office/officeart/2024/3/layout/verticalVisualTextBlock1"/>
    <dgm:cxn modelId="{4A079E39-C896-49C3-90EE-91B53EA1841B}" srcId="{4D812330-CE5B-4A2B-9A0E-AA419DA2D9FF}" destId="{B04F08D0-4566-4B2C-88C2-2338851CE747}" srcOrd="0" destOrd="0" parTransId="{8ED295A8-E4D5-495A-893B-9AFA6850120B}" sibTransId="{8AD8BD08-2BC7-4A45-B8E7-089013131AD5}"/>
    <dgm:cxn modelId="{D2C89940-DA4C-4B91-A558-5DB1D8CB5102}" srcId="{2BA790E9-C752-4D04-8195-23B71EB435C6}" destId="{5FCCB8E2-6C8E-4576-B232-3980896DD92C}" srcOrd="0" destOrd="0" parTransId="{0A8892FF-E9D8-4860-B91F-BC1D3249179D}" sibTransId="{A8F2596B-020E-439C-A6D2-6887FEBA5B0C}"/>
    <dgm:cxn modelId="{78F89E48-FA2F-44AE-B08F-141EE64EBE9C}" type="presOf" srcId="{5011C3B3-8FEE-4F06-B6AB-62CA46CF1A9E}" destId="{D152F59E-9EA3-47DC-AD0E-5F86C75D1FF2}" srcOrd="0" destOrd="0" presId="urn:microsoft.com/office/officeart/2024/3/layout/verticalVisualTextBlock1"/>
    <dgm:cxn modelId="{979E074A-14F3-420A-93C7-83435AA4AC75}" type="presOf" srcId="{2BA790E9-C752-4D04-8195-23B71EB435C6}" destId="{C2B79CAC-24B8-4EC3-988C-507A28CCBE56}" srcOrd="0" destOrd="0" presId="urn:microsoft.com/office/officeart/2024/3/layout/verticalVisualTextBlock1"/>
    <dgm:cxn modelId="{F20ADF6E-596A-424B-91D9-8BDD3BA89210}" type="presOf" srcId="{A07CF7A9-BBF8-436F-AE55-770D9A3349D1}" destId="{0B90212F-28AC-4528-96B5-15B5250326EC}" srcOrd="0" destOrd="0" presId="urn:microsoft.com/office/officeart/2024/3/layout/verticalVisualTextBlock1"/>
    <dgm:cxn modelId="{A396C750-2803-4F9C-9077-5CC32FF2A5F2}" type="presOf" srcId="{5FCCB8E2-6C8E-4576-B232-3980896DD92C}" destId="{75019830-5C8F-45D1-889B-5F51659B1993}" srcOrd="0" destOrd="0" presId="urn:microsoft.com/office/officeart/2024/3/layout/verticalVisualTextBlock1"/>
    <dgm:cxn modelId="{E4D5F09A-1AE6-4567-ADB9-9FBB3CBE1D17}" type="presOf" srcId="{B04F08D0-4566-4B2C-88C2-2338851CE747}" destId="{09A7E8D4-EE90-4066-9C79-560AD5ACE699}" srcOrd="0" destOrd="0" presId="urn:microsoft.com/office/officeart/2024/3/layout/verticalVisualTextBlock1"/>
    <dgm:cxn modelId="{7DE0639E-53F5-43A5-A1F3-F1A22528505E}" srcId="{5011C3B3-8FEE-4F06-B6AB-62CA46CF1A9E}" destId="{2BA790E9-C752-4D04-8195-23B71EB435C6}" srcOrd="0" destOrd="0" parTransId="{FDD13456-D951-4F30-AF19-9DDC1898797E}" sibTransId="{30111C0F-04AE-4403-A8CB-4E14134F4702}"/>
    <dgm:cxn modelId="{FFF9A1AA-B4F7-4911-AA64-BF4C4074FE10}" type="presOf" srcId="{30111C0F-04AE-4403-A8CB-4E14134F4702}" destId="{8B2A8812-2985-4D5A-8FA9-FB3AC78C0735}" srcOrd="0" destOrd="0" presId="urn:microsoft.com/office/officeart/2024/3/layout/verticalVisualTextBlock1"/>
    <dgm:cxn modelId="{1047D9BA-8834-4E90-8B24-2991D4DED12C}" srcId="{000FF194-4A1C-48A0-A05B-D460E74BD7AB}" destId="{A07CF7A9-BBF8-436F-AE55-770D9A3349D1}" srcOrd="0" destOrd="0" parTransId="{00A807A7-9180-4BD2-A196-6311EDB12C32}" sibTransId="{AB2449D2-E858-454C-B146-D772739C2391}"/>
    <dgm:cxn modelId="{349B4AC8-4492-4466-8BA2-A608E9F06A32}" type="presOf" srcId="{4D812330-CE5B-4A2B-9A0E-AA419DA2D9FF}" destId="{54896F35-2323-4524-A4E1-27494D9C9F05}" srcOrd="0" destOrd="0" presId="urn:microsoft.com/office/officeart/2024/3/layout/verticalVisualTextBlock1"/>
    <dgm:cxn modelId="{7166ABEC-6481-4AD1-90E1-4969C1507237}" srcId="{5011C3B3-8FEE-4F06-B6AB-62CA46CF1A9E}" destId="{000FF194-4A1C-48A0-A05B-D460E74BD7AB}" srcOrd="2" destOrd="0" parTransId="{B88D744C-6D35-4EAA-AD00-9D3B2798D035}" sibTransId="{A886596F-1CFA-4452-9C34-1ABB62DDB4E7}"/>
    <dgm:cxn modelId="{E721EB9B-510E-4B6D-AF73-857C83FEF8D5}" type="presParOf" srcId="{D152F59E-9EA3-47DC-AD0E-5F86C75D1FF2}" destId="{129A362F-C46E-4A54-8FB5-A36C79B2B1E7}" srcOrd="0" destOrd="0" presId="urn:microsoft.com/office/officeart/2024/3/layout/verticalVisualTextBlock1"/>
    <dgm:cxn modelId="{E9A2C31C-F9CD-43B8-B058-2472B1DCAFE5}" type="presParOf" srcId="{129A362F-C46E-4A54-8FB5-A36C79B2B1E7}" destId="{5A31F113-D9F3-40D7-B1C7-61B27496C5DC}" srcOrd="0" destOrd="0" presId="urn:microsoft.com/office/officeart/2024/3/layout/verticalVisualTextBlock1"/>
    <dgm:cxn modelId="{2A16404F-FE64-4685-85AA-39E4D11460BB}" type="presParOf" srcId="{129A362F-C46E-4A54-8FB5-A36C79B2B1E7}" destId="{C2B79CAC-24B8-4EC3-988C-507A28CCBE56}" srcOrd="1" destOrd="0" presId="urn:microsoft.com/office/officeart/2024/3/layout/verticalVisualTextBlock1"/>
    <dgm:cxn modelId="{FE2EF6A3-3132-4642-89EA-6AB7492DC7E5}" type="presParOf" srcId="{129A362F-C46E-4A54-8FB5-A36C79B2B1E7}" destId="{75019830-5C8F-45D1-889B-5F51659B1993}" srcOrd="2" destOrd="0" presId="urn:microsoft.com/office/officeart/2024/3/layout/verticalVisualTextBlock1"/>
    <dgm:cxn modelId="{26BFEE55-292F-4F8E-BA46-55EF83ED56FE}" type="presParOf" srcId="{D152F59E-9EA3-47DC-AD0E-5F86C75D1FF2}" destId="{8B2A8812-2985-4D5A-8FA9-FB3AC78C0735}" srcOrd="1" destOrd="0" presId="urn:microsoft.com/office/officeart/2024/3/layout/verticalVisualTextBlock1"/>
    <dgm:cxn modelId="{07D78C18-4FAE-4C41-9C56-33890A4F8418}" type="presParOf" srcId="{D152F59E-9EA3-47DC-AD0E-5F86C75D1FF2}" destId="{EE832FE3-27E5-4A1C-9660-330F3253185E}" srcOrd="2" destOrd="0" presId="urn:microsoft.com/office/officeart/2024/3/layout/verticalVisualTextBlock1"/>
    <dgm:cxn modelId="{F92880BE-5828-411F-BA46-54783E9ACAE7}" type="presParOf" srcId="{EE832FE3-27E5-4A1C-9660-330F3253185E}" destId="{AF667A81-AD09-4FE3-B941-A6800755A985}" srcOrd="0" destOrd="0" presId="urn:microsoft.com/office/officeart/2024/3/layout/verticalVisualTextBlock1"/>
    <dgm:cxn modelId="{3B8710AB-19B6-44D8-B26A-564BE3C8BEC5}" type="presParOf" srcId="{EE832FE3-27E5-4A1C-9660-330F3253185E}" destId="{54896F35-2323-4524-A4E1-27494D9C9F05}" srcOrd="1" destOrd="0" presId="urn:microsoft.com/office/officeart/2024/3/layout/verticalVisualTextBlock1"/>
    <dgm:cxn modelId="{9B71A17E-BD93-45F0-8BC4-AC98EB87003D}" type="presParOf" srcId="{EE832FE3-27E5-4A1C-9660-330F3253185E}" destId="{09A7E8D4-EE90-4066-9C79-560AD5ACE699}" srcOrd="2" destOrd="0" presId="urn:microsoft.com/office/officeart/2024/3/layout/verticalVisualTextBlock1"/>
    <dgm:cxn modelId="{3F0545A8-609E-4E61-8C16-D71D5E5387DC}" type="presParOf" srcId="{D152F59E-9EA3-47DC-AD0E-5F86C75D1FF2}" destId="{82C26197-0472-4A35-B79E-ADA1C948D417}" srcOrd="3" destOrd="0" presId="urn:microsoft.com/office/officeart/2024/3/layout/verticalVisualTextBlock1"/>
    <dgm:cxn modelId="{EA4A5D91-BBFF-4A3E-9078-F496987FD4CB}" type="presParOf" srcId="{D152F59E-9EA3-47DC-AD0E-5F86C75D1FF2}" destId="{67E2D53D-DF2A-48F3-9324-DE64C04B8635}" srcOrd="4" destOrd="0" presId="urn:microsoft.com/office/officeart/2024/3/layout/verticalVisualTextBlock1"/>
    <dgm:cxn modelId="{538D2E1C-8F63-4649-940A-061020AFF611}" type="presParOf" srcId="{67E2D53D-DF2A-48F3-9324-DE64C04B8635}" destId="{F97F4358-C56C-40EC-B635-B16286510829}" srcOrd="0" destOrd="0" presId="urn:microsoft.com/office/officeart/2024/3/layout/verticalVisualTextBlock1"/>
    <dgm:cxn modelId="{AA5985D3-E922-4F3E-B29C-262A7A379F9B}" type="presParOf" srcId="{67E2D53D-DF2A-48F3-9324-DE64C04B8635}" destId="{1E141F92-F47F-44B9-8FBE-5F7ABF9DD588}" srcOrd="1" destOrd="0" presId="urn:microsoft.com/office/officeart/2024/3/layout/verticalVisualTextBlock1"/>
    <dgm:cxn modelId="{1F67ADB6-EE11-49B6-9287-FB93D03FC50C}" type="presParOf" srcId="{67E2D53D-DF2A-48F3-9324-DE64C04B8635}" destId="{0B90212F-28AC-4528-96B5-15B5250326E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CB9A7-B12B-4964-B618-83BFE2C8C731}">
      <dsp:nvSpPr>
        <dsp:cNvPr id="0" name=""/>
        <dsp:cNvSpPr/>
      </dsp:nvSpPr>
      <dsp:spPr>
        <a:xfrm>
          <a:off x="0" y="0"/>
          <a:ext cx="1013476" cy="101347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737" r="26009" b="-6"/>
          <a:stretch>
            <a:fillRect l="-39000" r="-39000"/>
          </a:stretch>
        </a:blipFill>
        <a:ln>
          <a:noFill/>
        </a:ln>
        <a:effectLst/>
      </dsp:spPr>
      <dsp:style>
        <a:lnRef idx="0">
          <a:scrgbClr r="0" g="0" b="0"/>
        </a:lnRef>
        <a:fillRef idx="3">
          <a:scrgbClr r="0" g="0" b="0"/>
        </a:fillRef>
        <a:effectRef idx="2">
          <a:scrgbClr r="0" g="0" b="0"/>
        </a:effectRef>
        <a:fontRef idx="minor">
          <a:schemeClr val="lt1"/>
        </a:fontRef>
      </dsp:style>
    </dsp:sp>
    <dsp:sp modelId="{47E26257-C6D7-44DB-8F5E-C9233651959C}">
      <dsp:nvSpPr>
        <dsp:cNvPr id="0" name=""/>
        <dsp:cNvSpPr/>
      </dsp:nvSpPr>
      <dsp:spPr>
        <a:xfrm>
          <a:off x="1193476" y="0"/>
          <a:ext cx="1831826" cy="523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90000"/>
            </a:lnSpc>
            <a:spcBef>
              <a:spcPct val="0"/>
            </a:spcBef>
            <a:spcAft>
              <a:spcPct val="35000"/>
            </a:spcAft>
            <a:buNone/>
            <a:defRPr b="1"/>
          </a:pPr>
          <a:r>
            <a:rPr lang="en-US" sz="1700" kern="1200" dirty="0"/>
            <a:t>Autonomous Decision-Making</a:t>
          </a:r>
        </a:p>
      </dsp:txBody>
      <dsp:txXfrm>
        <a:off x="1193476" y="0"/>
        <a:ext cx="1831826" cy="523761"/>
      </dsp:txXfrm>
    </dsp:sp>
    <dsp:sp modelId="{FBB28F03-DE1B-423F-A804-85F120C37D73}">
      <dsp:nvSpPr>
        <dsp:cNvPr id="0" name=""/>
        <dsp:cNvSpPr/>
      </dsp:nvSpPr>
      <dsp:spPr>
        <a:xfrm>
          <a:off x="1193476" y="523761"/>
          <a:ext cx="1831826" cy="11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90000"/>
            </a:lnSpc>
            <a:spcBef>
              <a:spcPct val="0"/>
            </a:spcBef>
            <a:spcAft>
              <a:spcPct val="35000"/>
            </a:spcAft>
            <a:buNone/>
          </a:pPr>
          <a:r>
            <a:rPr lang="en-US" sz="1300" kern="1200" dirty="0"/>
            <a:t>AI enables autonomous decision-making for space missions, handling unpredictable conditions and ensuring mission success.</a:t>
          </a:r>
        </a:p>
      </dsp:txBody>
      <dsp:txXfrm>
        <a:off x="1193476" y="523761"/>
        <a:ext cx="1831826" cy="1196214"/>
      </dsp:txXfrm>
    </dsp:sp>
    <dsp:sp modelId="{E7D70BAF-4360-46C4-A812-173D0CC1DA2E}">
      <dsp:nvSpPr>
        <dsp:cNvPr id="0" name=""/>
        <dsp:cNvSpPr/>
      </dsp:nvSpPr>
      <dsp:spPr>
        <a:xfrm>
          <a:off x="0" y="1860360"/>
          <a:ext cx="1013476" cy="101347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2426" r="20825" b="2"/>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A3FE7B5D-8E6F-4BE7-B271-A5262BAA49B6}">
      <dsp:nvSpPr>
        <dsp:cNvPr id="0" name=""/>
        <dsp:cNvSpPr/>
      </dsp:nvSpPr>
      <dsp:spPr>
        <a:xfrm>
          <a:off x="1193476" y="1860360"/>
          <a:ext cx="1831826" cy="523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90000"/>
            </a:lnSpc>
            <a:spcBef>
              <a:spcPct val="0"/>
            </a:spcBef>
            <a:spcAft>
              <a:spcPct val="35000"/>
            </a:spcAft>
            <a:buNone/>
            <a:defRPr b="1"/>
          </a:pPr>
          <a:r>
            <a:rPr lang="en-US" sz="1700" kern="1200" dirty="0"/>
            <a:t>Sensor Data Processing</a:t>
          </a:r>
        </a:p>
      </dsp:txBody>
      <dsp:txXfrm>
        <a:off x="1193476" y="1860360"/>
        <a:ext cx="1831826" cy="523761"/>
      </dsp:txXfrm>
    </dsp:sp>
    <dsp:sp modelId="{F24E37E6-957C-4523-A75C-0F0728CC1184}">
      <dsp:nvSpPr>
        <dsp:cNvPr id="0" name=""/>
        <dsp:cNvSpPr/>
      </dsp:nvSpPr>
      <dsp:spPr>
        <a:xfrm>
          <a:off x="1193476" y="2384121"/>
          <a:ext cx="1831826" cy="1231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90000"/>
            </a:lnSpc>
            <a:spcBef>
              <a:spcPct val="0"/>
            </a:spcBef>
            <a:spcAft>
              <a:spcPct val="35000"/>
            </a:spcAft>
            <a:buNone/>
          </a:pPr>
          <a:r>
            <a:rPr lang="en-US" sz="1300" kern="1200" dirty="0"/>
            <a:t>AI processes vast amounts of sensor data, identifying valuable information and detecting anomalies during space missions.</a:t>
          </a:r>
        </a:p>
      </dsp:txBody>
      <dsp:txXfrm>
        <a:off x="1193476" y="2384121"/>
        <a:ext cx="1831826" cy="1231042"/>
      </dsp:txXfrm>
    </dsp:sp>
    <dsp:sp modelId="{4B7C877A-7AFB-487F-881D-25F66CABA954}">
      <dsp:nvSpPr>
        <dsp:cNvPr id="0" name=""/>
        <dsp:cNvSpPr/>
      </dsp:nvSpPr>
      <dsp:spPr>
        <a:xfrm>
          <a:off x="0" y="3755548"/>
          <a:ext cx="1013476" cy="101347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0628" r="30121" b="-2"/>
          <a:stretch>
            <a:fillRect l="-34000" r="-34000"/>
          </a:stretch>
        </a:blipFill>
        <a:ln>
          <a:noFill/>
        </a:ln>
        <a:effectLst/>
      </dsp:spPr>
      <dsp:style>
        <a:lnRef idx="0">
          <a:scrgbClr r="0" g="0" b="0"/>
        </a:lnRef>
        <a:fillRef idx="3">
          <a:scrgbClr r="0" g="0" b="0"/>
        </a:fillRef>
        <a:effectRef idx="2">
          <a:scrgbClr r="0" g="0" b="0"/>
        </a:effectRef>
        <a:fontRef idx="minor">
          <a:schemeClr val="lt1"/>
        </a:fontRef>
      </dsp:style>
    </dsp:sp>
    <dsp:sp modelId="{FA9CFF3E-8C5C-451C-B872-3CFC12B068E4}">
      <dsp:nvSpPr>
        <dsp:cNvPr id="0" name=""/>
        <dsp:cNvSpPr/>
      </dsp:nvSpPr>
      <dsp:spPr>
        <a:xfrm>
          <a:off x="1193476" y="3755548"/>
          <a:ext cx="1831826" cy="523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90000"/>
            </a:lnSpc>
            <a:spcBef>
              <a:spcPct val="0"/>
            </a:spcBef>
            <a:spcAft>
              <a:spcPct val="35000"/>
            </a:spcAft>
            <a:buNone/>
            <a:defRPr b="1"/>
          </a:pPr>
          <a:r>
            <a:rPr lang="en-US" sz="1700" kern="1200" dirty="0"/>
            <a:t>Optimizing Operations</a:t>
          </a:r>
        </a:p>
      </dsp:txBody>
      <dsp:txXfrm>
        <a:off x="1193476" y="3755548"/>
        <a:ext cx="1831826" cy="523761"/>
      </dsp:txXfrm>
    </dsp:sp>
    <dsp:sp modelId="{B6B8859A-7929-4F8A-91ED-A1185072AEAD}">
      <dsp:nvSpPr>
        <dsp:cNvPr id="0" name=""/>
        <dsp:cNvSpPr/>
      </dsp:nvSpPr>
      <dsp:spPr>
        <a:xfrm>
          <a:off x="1193476" y="4279310"/>
          <a:ext cx="1831826" cy="1231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90000"/>
            </a:lnSpc>
            <a:spcBef>
              <a:spcPct val="0"/>
            </a:spcBef>
            <a:spcAft>
              <a:spcPct val="35000"/>
            </a:spcAft>
            <a:buNone/>
          </a:pPr>
          <a:r>
            <a:rPr lang="en-US" sz="1300" kern="1200" dirty="0"/>
            <a:t>AI optimizes spacecraft operations, improving efficiency and safety during missions through intelligent automation.</a:t>
          </a:r>
        </a:p>
      </dsp:txBody>
      <dsp:txXfrm>
        <a:off x="1193476" y="4279310"/>
        <a:ext cx="1831826" cy="1231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1F113-D9F3-40D7-B1C7-61B27496C5DC}">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2607" r="32393" b="-1"/>
          <a:stretch>
            <a:fillRect l="-61000" r="-61000"/>
          </a:stretch>
        </a:blipFill>
        <a:ln>
          <a:noFill/>
        </a:ln>
        <a:effectLst/>
      </dsp:spPr>
      <dsp:style>
        <a:lnRef idx="0">
          <a:scrgbClr r="0" g="0" b="0"/>
        </a:lnRef>
        <a:fillRef idx="3">
          <a:scrgbClr r="0" g="0" b="0"/>
        </a:fillRef>
        <a:effectRef idx="2">
          <a:scrgbClr r="0" g="0" b="0"/>
        </a:effectRef>
        <a:fontRef idx="minor">
          <a:schemeClr val="lt1"/>
        </a:fontRef>
      </dsp:style>
    </dsp:sp>
    <dsp:sp modelId="{C2B79CAC-24B8-4EC3-988C-507A28CCBE56}">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1990s Satellite Anomaly Detection</a:t>
          </a:r>
        </a:p>
      </dsp:txBody>
      <dsp:txXfrm>
        <a:off x="2034553" y="0"/>
        <a:ext cx="4155226" cy="370034"/>
      </dsp:txXfrm>
    </dsp:sp>
    <dsp:sp modelId="{75019830-5C8F-45D1-889B-5F51659B1993}">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In the 1990s, AI was first used in space technology to detect anomalies in satellite operations, enhancing reliability.</a:t>
          </a:r>
        </a:p>
      </dsp:txBody>
      <dsp:txXfrm>
        <a:off x="2034553" y="370034"/>
        <a:ext cx="4155226" cy="1484518"/>
      </dsp:txXfrm>
    </dsp:sp>
    <dsp:sp modelId="{AF667A81-AD09-4FE3-B941-A6800755A985}">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3250" r="1" b="2"/>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54896F35-2323-4524-A4E1-27494D9C9F05}">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2000s Robotic Mars Systems</a:t>
          </a:r>
        </a:p>
      </dsp:txBody>
      <dsp:txXfrm>
        <a:off x="2034553" y="2002917"/>
        <a:ext cx="4155226" cy="370034"/>
      </dsp:txXfrm>
    </dsp:sp>
    <dsp:sp modelId="{09A7E8D4-EE90-4066-9C79-560AD5ACE699}">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During the 2000s, AI began to assist robotic systems on Mars, helping in navigation and data analysis.</a:t>
          </a:r>
        </a:p>
      </dsp:txBody>
      <dsp:txXfrm>
        <a:off x="2034553" y="2372952"/>
        <a:ext cx="4155226" cy="1484518"/>
      </dsp:txXfrm>
    </dsp:sp>
    <dsp:sp modelId="{F97F4358-C56C-40EC-B635-B16286510829}">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3575" r="16426" b="3"/>
          <a:stretch>
            <a:fillRect l="-50000" r="-50000"/>
          </a:stretch>
        </a:blipFill>
        <a:ln>
          <a:noFill/>
        </a:ln>
        <a:effectLst/>
      </dsp:spPr>
      <dsp:style>
        <a:lnRef idx="0">
          <a:scrgbClr r="0" g="0" b="0"/>
        </a:lnRef>
        <a:fillRef idx="3">
          <a:scrgbClr r="0" g="0" b="0"/>
        </a:fillRef>
        <a:effectRef idx="2">
          <a:scrgbClr r="0" g="0" b="0"/>
        </a:effectRef>
        <a:fontRef idx="minor">
          <a:schemeClr val="lt1"/>
        </a:fontRef>
      </dsp:style>
    </dsp:sp>
    <dsp:sp modelId="{1E141F92-F47F-44B9-8FBE-5F7ABF9DD588}">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2020s Autonomous Spacecraft</a:t>
          </a:r>
        </a:p>
      </dsp:txBody>
      <dsp:txXfrm>
        <a:off x="2034553" y="4005834"/>
        <a:ext cx="4155226" cy="370034"/>
      </dsp:txXfrm>
    </dsp:sp>
    <dsp:sp modelId="{0B90212F-28AC-4528-96B5-15B5250326EC}">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Starting in the 2020s, AI has fully integrated into mission planning and operates autonomous spacecraft, pushing space exploration forward.</a:t>
          </a:r>
        </a:p>
      </dsp:txBody>
      <dsp:txXfrm>
        <a:off x="2034553" y="4375869"/>
        <a:ext cx="4155226" cy="1484518"/>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0AA98-A14B-483A-A2DE-4A29A6668372}" type="datetimeFigureOut">
              <a:rPr lang="en-US" smtClean="0"/>
              <a:t>6/16/2025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87E5E-5567-4D5F-BB73-14F50AFE8435}" type="slidenum">
              <a:rPr lang="en-US" smtClean="0"/>
              <a:t>‹#›</a:t>
            </a:fld>
            <a:endParaRPr lang="en-US" dirty="0"/>
          </a:p>
        </p:txBody>
      </p:sp>
    </p:spTree>
    <p:extLst>
      <p:ext uri="{BB962C8B-B14F-4D97-AF65-F5344CB8AC3E}">
        <p14:creationId xmlns:p14="http://schemas.microsoft.com/office/powerpoint/2010/main" val="2977545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transformed space exploration by providing autonomous decision-making capabilities, processing vast sensor data, detecting anomalies, and optimizing operations. Real-world examples like NASA’s Mars Rovers, CIMON, and AI-powered telescopes illustrate the significant impact of AI in advancing our understanding and exploration of space. Let’s Dive into AI in Space!</a:t>
            </a:r>
          </a:p>
        </p:txBody>
      </p:sp>
      <p:sp>
        <p:nvSpPr>
          <p:cNvPr id="4" name="Slide Number Placeholder 3"/>
          <p:cNvSpPr>
            <a:spLocks noGrp="1"/>
          </p:cNvSpPr>
          <p:nvPr>
            <p:ph type="sldNum" sz="quarter" idx="5"/>
          </p:nvPr>
        </p:nvSpPr>
        <p:spPr/>
        <p:txBody>
          <a:bodyPr/>
          <a:lstStyle/>
          <a:p>
            <a:fld id="{7D087E5E-5567-4D5F-BB73-14F50AFE8435}" type="slidenum">
              <a:rPr lang="en-US" smtClean="0"/>
              <a:t>1</a:t>
            </a:fld>
            <a:endParaRPr lang="en-US" dirty="0"/>
          </a:p>
        </p:txBody>
      </p:sp>
    </p:spTree>
    <p:extLst>
      <p:ext uri="{BB962C8B-B14F-4D97-AF65-F5344CB8AC3E}">
        <p14:creationId xmlns:p14="http://schemas.microsoft.com/office/powerpoint/2010/main" val="658470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Improved Scientific Discovery: AI accelerates data analysis from space telescopes, enabling faster and more accurate insights. Operational Efficiency: AI optimizes fuel usage and reduces errors in spacecraft missions, enhancing performance and reliability. Cost Savings: AI automates tasks that would otherwise require expensive human intervention, leading to significant budget reductions. Enhanced Safety: AI-driven robotics reduce astronaut risks in deep-space environments, ensuring safer exploration and mission success.</a:t>
            </a:r>
          </a:p>
        </p:txBody>
      </p:sp>
      <p:sp>
        <p:nvSpPr>
          <p:cNvPr id="4" name="Slide Number Placeholder 3"/>
          <p:cNvSpPr>
            <a:spLocks noGrp="1"/>
          </p:cNvSpPr>
          <p:nvPr>
            <p:ph type="sldNum" sz="quarter" idx="5"/>
          </p:nvPr>
        </p:nvSpPr>
        <p:spPr/>
        <p:txBody>
          <a:bodyPr/>
          <a:lstStyle/>
          <a:p>
            <a:fld id="{7D087E5E-5567-4D5F-BB73-14F50AFE8435}" type="slidenum">
              <a:rPr lang="en-US" smtClean="0"/>
              <a:t>10</a:t>
            </a:fld>
            <a:endParaRPr lang="en-US" dirty="0"/>
          </a:p>
        </p:txBody>
      </p:sp>
    </p:spTree>
    <p:extLst>
      <p:ext uri="{BB962C8B-B14F-4D97-AF65-F5344CB8AC3E}">
        <p14:creationId xmlns:p14="http://schemas.microsoft.com/office/powerpoint/2010/main" val="3568151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Space systems need to prevent AI manipulation or cyber-attacks. Ensuring the security of data transmitted and received by space systems is crucial to prevent unauthorized access and potential threats that could compromise missions.</a:t>
            </a:r>
          </a:p>
        </p:txBody>
      </p:sp>
      <p:sp>
        <p:nvSpPr>
          <p:cNvPr id="4" name="Slide Number Placeholder 3"/>
          <p:cNvSpPr>
            <a:spLocks noGrp="1"/>
          </p:cNvSpPr>
          <p:nvPr>
            <p:ph type="sldNum" sz="quarter" idx="5"/>
          </p:nvPr>
        </p:nvSpPr>
        <p:spPr/>
        <p:txBody>
          <a:bodyPr/>
          <a:lstStyle/>
          <a:p>
            <a:fld id="{7D087E5E-5567-4D5F-BB73-14F50AFE8435}" type="slidenum">
              <a:rPr lang="en-US" smtClean="0"/>
              <a:t>11</a:t>
            </a:fld>
            <a:endParaRPr lang="en-US" dirty="0"/>
          </a:p>
        </p:txBody>
      </p:sp>
    </p:spTree>
    <p:extLst>
      <p:ext uri="{BB962C8B-B14F-4D97-AF65-F5344CB8AC3E}">
        <p14:creationId xmlns:p14="http://schemas.microsoft.com/office/powerpoint/2010/main" val="2998293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should AI-driven autonomous spacecraft be governed? The implementation of AI in space raises important regulatory and ethical questions regarding the governance, accountability, and decision-making processes of autonomous spacecraft, requiring careful consideration and international cooperation.</a:t>
            </a:r>
          </a:p>
        </p:txBody>
      </p:sp>
      <p:sp>
        <p:nvSpPr>
          <p:cNvPr id="4" name="Slide Number Placeholder 3"/>
          <p:cNvSpPr>
            <a:spLocks noGrp="1"/>
          </p:cNvSpPr>
          <p:nvPr>
            <p:ph type="sldNum" sz="quarter" idx="5"/>
          </p:nvPr>
        </p:nvSpPr>
        <p:spPr/>
        <p:txBody>
          <a:bodyPr/>
          <a:lstStyle/>
          <a:p>
            <a:fld id="{7D087E5E-5567-4D5F-BB73-14F50AFE8435}" type="slidenum">
              <a:rPr lang="en-US" smtClean="0"/>
              <a:t>12</a:t>
            </a:fld>
            <a:endParaRPr lang="en-US" dirty="0"/>
          </a:p>
        </p:txBody>
      </p:sp>
    </p:spTree>
    <p:extLst>
      <p:ext uri="{BB962C8B-B14F-4D97-AF65-F5344CB8AC3E}">
        <p14:creationId xmlns:p14="http://schemas.microsoft.com/office/powerpoint/2010/main" val="3124572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Future AI Trends in Space: Sophisticated AI technologies facilitate independent navigation and data examination for space exploration missions to far-off planets and asteroids. Machine learning algorithms integrated into satellite operations by AI enable both prediction and analysis of space weather patterns. Multimodal AI integrates data from various sources while federated learning strengthens data privacy protections.</a:t>
            </a:r>
          </a:p>
        </p:txBody>
      </p:sp>
      <p:sp>
        <p:nvSpPr>
          <p:cNvPr id="4" name="Slide Number Placeholder 3"/>
          <p:cNvSpPr>
            <a:spLocks noGrp="1"/>
          </p:cNvSpPr>
          <p:nvPr>
            <p:ph type="sldNum" sz="quarter" idx="5"/>
          </p:nvPr>
        </p:nvSpPr>
        <p:spPr/>
        <p:txBody>
          <a:bodyPr/>
          <a:lstStyle/>
          <a:p>
            <a:fld id="{7D087E5E-5567-4D5F-BB73-14F50AFE8435}" type="slidenum">
              <a:rPr lang="en-US" smtClean="0"/>
              <a:t>13</a:t>
            </a:fld>
            <a:endParaRPr lang="en-US" dirty="0"/>
          </a:p>
        </p:txBody>
      </p:sp>
    </p:spTree>
    <p:extLst>
      <p:ext uri="{BB962C8B-B14F-4D97-AF65-F5344CB8AC3E}">
        <p14:creationId xmlns:p14="http://schemas.microsoft.com/office/powerpoint/2010/main" val="1132805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will cover the following key trends in AI for space applications:
- Multimodal AI
- Federated Learning
- Autonomous Spacecraft
- Responsible AI Practices</a:t>
            </a:r>
          </a:p>
        </p:txBody>
      </p:sp>
      <p:sp>
        <p:nvSpPr>
          <p:cNvPr id="4" name="Slide Number Placeholder 3"/>
          <p:cNvSpPr>
            <a:spLocks noGrp="1"/>
          </p:cNvSpPr>
          <p:nvPr>
            <p:ph type="sldNum" sz="quarter" idx="5"/>
          </p:nvPr>
        </p:nvSpPr>
        <p:spPr/>
        <p:txBody>
          <a:bodyPr/>
          <a:lstStyle/>
          <a:p>
            <a:fld id="{7D087E5E-5567-4D5F-BB73-14F50AFE8435}" type="slidenum">
              <a:rPr lang="en-US" smtClean="0"/>
              <a:t>14</a:t>
            </a:fld>
            <a:endParaRPr lang="en-US" dirty="0"/>
          </a:p>
        </p:txBody>
      </p:sp>
    </p:spTree>
    <p:extLst>
      <p:ext uri="{BB962C8B-B14F-4D97-AF65-F5344CB8AC3E}">
        <p14:creationId xmlns:p14="http://schemas.microsoft.com/office/powerpoint/2010/main" val="416261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Multimodal AI involves integrating text, images, and voice to handle more complex operations in space. This technology enhances the ability of spacecraft and space missions to process diverse types of data, leading to improved decision-making and operational efficiency.</a:t>
            </a:r>
          </a:p>
        </p:txBody>
      </p:sp>
      <p:sp>
        <p:nvSpPr>
          <p:cNvPr id="4" name="Slide Number Placeholder 3"/>
          <p:cNvSpPr>
            <a:spLocks noGrp="1"/>
          </p:cNvSpPr>
          <p:nvPr>
            <p:ph type="sldNum" sz="quarter" idx="5"/>
          </p:nvPr>
        </p:nvSpPr>
        <p:spPr/>
        <p:txBody>
          <a:bodyPr/>
          <a:lstStyle/>
          <a:p>
            <a:fld id="{7D087E5E-5567-4D5F-BB73-14F50AFE8435}" type="slidenum">
              <a:rPr lang="en-US" smtClean="0"/>
              <a:t>15</a:t>
            </a:fld>
            <a:endParaRPr lang="en-US" dirty="0"/>
          </a:p>
        </p:txBody>
      </p:sp>
    </p:spTree>
    <p:extLst>
      <p:ext uri="{BB962C8B-B14F-4D97-AF65-F5344CB8AC3E}">
        <p14:creationId xmlns:p14="http://schemas.microsoft.com/office/powerpoint/2010/main" val="3794347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Federated Learning enables multiple satellites to collaborate and share AI models, thereby improving the efficiency and effectiveness of space missions. This decentralized approach allows for better data privacy and reduces the need for extensive centralized data processing.</a:t>
            </a:r>
          </a:p>
        </p:txBody>
      </p:sp>
      <p:sp>
        <p:nvSpPr>
          <p:cNvPr id="4" name="Slide Number Placeholder 3"/>
          <p:cNvSpPr>
            <a:spLocks noGrp="1"/>
          </p:cNvSpPr>
          <p:nvPr>
            <p:ph type="sldNum" sz="quarter" idx="5"/>
          </p:nvPr>
        </p:nvSpPr>
        <p:spPr/>
        <p:txBody>
          <a:bodyPr/>
          <a:lstStyle/>
          <a:p>
            <a:fld id="{7D087E5E-5567-4D5F-BB73-14F50AFE8435}" type="slidenum">
              <a:rPr lang="en-US" smtClean="0"/>
              <a:t>16</a:t>
            </a:fld>
            <a:endParaRPr lang="en-US" dirty="0"/>
          </a:p>
        </p:txBody>
      </p:sp>
    </p:spTree>
    <p:extLst>
      <p:ext uri="{BB962C8B-B14F-4D97-AF65-F5344CB8AC3E}">
        <p14:creationId xmlns:p14="http://schemas.microsoft.com/office/powerpoint/2010/main" val="1613514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is paving the way for fully autonomous spacecraft, capable of conducting long-term missions without human intervention. These self-sufficient probes can navigate, make decisions, and adapt to new environments, opening up new possibilities for space exploration.</a:t>
            </a:r>
          </a:p>
        </p:txBody>
      </p:sp>
      <p:sp>
        <p:nvSpPr>
          <p:cNvPr id="4" name="Slide Number Placeholder 3"/>
          <p:cNvSpPr>
            <a:spLocks noGrp="1"/>
          </p:cNvSpPr>
          <p:nvPr>
            <p:ph type="sldNum" sz="quarter" idx="5"/>
          </p:nvPr>
        </p:nvSpPr>
        <p:spPr/>
        <p:txBody>
          <a:bodyPr/>
          <a:lstStyle/>
          <a:p>
            <a:fld id="{7D087E5E-5567-4D5F-BB73-14F50AFE8435}" type="slidenum">
              <a:rPr lang="en-US" smtClean="0"/>
              <a:t>17</a:t>
            </a:fld>
            <a:endParaRPr lang="en-US" dirty="0"/>
          </a:p>
        </p:txBody>
      </p:sp>
    </p:spTree>
    <p:extLst>
      <p:ext uri="{BB962C8B-B14F-4D97-AF65-F5344CB8AC3E}">
        <p14:creationId xmlns:p14="http://schemas.microsoft.com/office/powerpoint/2010/main" val="3955295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Responsible AI practices are crucial in addressing bias and ethical concerns in AI-powered space decisions. </a:t>
            </a:r>
            <a:r>
              <a:rPr lang="en-US"/>
              <a:t>Ensuring transparency, accountability, and fairness in AI systems helps maintain trust and promotes equitable outcomes in space technology applications. </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18</a:t>
            </a:fld>
            <a:endParaRPr lang="en-US" dirty="0"/>
          </a:p>
        </p:txBody>
      </p:sp>
    </p:spTree>
    <p:extLst>
      <p:ext uri="{BB962C8B-B14F-4D97-AF65-F5344CB8AC3E}">
        <p14:creationId xmlns:p14="http://schemas.microsoft.com/office/powerpoint/2010/main" val="4144471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19</a:t>
            </a:fld>
            <a:endParaRPr lang="en-US" dirty="0"/>
          </a:p>
        </p:txBody>
      </p:sp>
    </p:spTree>
    <p:extLst>
      <p:ext uri="{BB962C8B-B14F-4D97-AF65-F5344CB8AC3E}">
        <p14:creationId xmlns:p14="http://schemas.microsoft.com/office/powerpoint/2010/main" val="288668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is the vast expanse beyond Earth’s atmosphere, encompassing planets, stars, galaxies, and cosmic phenomena. It is a domain of scientific discovery, exploration, and commercial activity. Scientists study space to understand the universe, while companies explore commercial opportunities like satellite communications.</a:t>
            </a:r>
            <a:r>
              <a:rPr lang="en-US" sz="1200" kern="1200" dirty="0">
                <a:solidFill>
                  <a:schemeClr val="tx1"/>
                </a:solidFill>
                <a:effectLst/>
                <a:latin typeface="+mn-lt"/>
                <a:ea typeface="+mn-ea"/>
                <a:cs typeface="+mn-cs"/>
              </a:rPr>
              <a:t> Artificial Intelligence drives progress in space exploration through improved data analysis while empowering autonomous decision-making and increasing overall mission success rates. Astronauts receive assistance from AI-controlled robots while AI systems support mission planning and execution.</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2</a:t>
            </a:fld>
            <a:endParaRPr lang="en-US" dirty="0"/>
          </a:p>
        </p:txBody>
      </p:sp>
    </p:spTree>
    <p:extLst>
      <p:ext uri="{BB962C8B-B14F-4D97-AF65-F5344CB8AC3E}">
        <p14:creationId xmlns:p14="http://schemas.microsoft.com/office/powerpoint/2010/main" val="4147049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advancements in AI technology are revolutionizing space operations, making them more efficient, autonomous, and ethically sound. Embracing these emerging trends will pave the way for a new era of space exploration and innovation.</a:t>
            </a:r>
          </a:p>
        </p:txBody>
      </p:sp>
      <p:sp>
        <p:nvSpPr>
          <p:cNvPr id="4" name="Slide Number Placeholder 3"/>
          <p:cNvSpPr>
            <a:spLocks noGrp="1"/>
          </p:cNvSpPr>
          <p:nvPr>
            <p:ph type="sldNum" sz="quarter" idx="5"/>
          </p:nvPr>
        </p:nvSpPr>
        <p:spPr/>
        <p:txBody>
          <a:bodyPr/>
          <a:lstStyle/>
          <a:p>
            <a:fld id="{7D087E5E-5567-4D5F-BB73-14F50AFE8435}" type="slidenum">
              <a:rPr lang="en-US" smtClean="0"/>
              <a:t>20</a:t>
            </a:fld>
            <a:endParaRPr lang="en-US" dirty="0"/>
          </a:p>
        </p:txBody>
      </p:sp>
    </p:spTree>
    <p:extLst>
      <p:ext uri="{BB962C8B-B14F-4D97-AF65-F5344CB8AC3E}">
        <p14:creationId xmlns:p14="http://schemas.microsoft.com/office/powerpoint/2010/main" val="1419016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21</a:t>
            </a:fld>
            <a:endParaRPr lang="en-US" dirty="0"/>
          </a:p>
        </p:txBody>
      </p:sp>
    </p:spTree>
    <p:extLst>
      <p:ext uri="{BB962C8B-B14F-4D97-AF65-F5344CB8AC3E}">
        <p14:creationId xmlns:p14="http://schemas.microsoft.com/office/powerpoint/2010/main" val="25399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Space Exploration: The universe beyond Earth's atmosphere constitutes an immense expanse containing planets and stars along with galaxies and various cosmic phenomena. Through space research scientists aim to understand universal phenomena while discovering its mysteries and broadening human understanding. Businesses pursue commercial space activities such as satellite communication services and space tourism ventures.</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3</a:t>
            </a:fld>
            <a:endParaRPr lang="en-US" dirty="0"/>
          </a:p>
        </p:txBody>
      </p:sp>
    </p:spTree>
    <p:extLst>
      <p:ext uri="{BB962C8B-B14F-4D97-AF65-F5344CB8AC3E}">
        <p14:creationId xmlns:p14="http://schemas.microsoft.com/office/powerpoint/2010/main" val="338304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Benefits and Challenges of Space Exploration: The exploration of space produces scientific breakthroughs and technological advancements while creating commercial products such as GPS and satellite communication services. Space exploration makes human settlement on Mars and space habitats a feasible possibility. Space exploration challenges consist of expensive missions together with difficult data management problems, limitations of human capabilities and sustainability issues.</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4</a:t>
            </a:fld>
            <a:endParaRPr lang="en-US" dirty="0"/>
          </a:p>
        </p:txBody>
      </p:sp>
    </p:spTree>
    <p:extLst>
      <p:ext uri="{BB962C8B-B14F-4D97-AF65-F5344CB8AC3E}">
        <p14:creationId xmlns:p14="http://schemas.microsoft.com/office/powerpoint/2010/main" val="1436409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Space missions require autonomous decision-making due to unpredictable conditions like distant planetary exploration and real-time navigation. AI helps process vast amounts of sensor data, detect anomalies, and optimize spacecraft operations, making missions more efficient and safer.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5</a:t>
            </a:fld>
            <a:endParaRPr lang="en-US" dirty="0"/>
          </a:p>
        </p:txBody>
      </p:sp>
    </p:spTree>
    <p:extLst>
      <p:ext uri="{BB962C8B-B14F-4D97-AF65-F5344CB8AC3E}">
        <p14:creationId xmlns:p14="http://schemas.microsoft.com/office/powerpoint/2010/main" val="31773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Real-World Examples of AI in Space: NASA’s Mars Rovers use AI for navigation. CIMON assists astronauts in space stations. AI-powered telescopes enhance deep-space observation. AI analyzes sensor information to maximize operational efficiency throughout space missions. </a:t>
            </a:r>
            <a:r>
              <a:rPr lang="en-US" dirty="0"/>
              <a:t>AI-powered telescopes enhance deep-space observation, such as analyzing exoplanet data.</a:t>
            </a:r>
          </a:p>
        </p:txBody>
      </p:sp>
      <p:sp>
        <p:nvSpPr>
          <p:cNvPr id="4" name="Slide Number Placeholder 3"/>
          <p:cNvSpPr>
            <a:spLocks noGrp="1"/>
          </p:cNvSpPr>
          <p:nvPr>
            <p:ph type="sldNum" sz="quarter" idx="5"/>
          </p:nvPr>
        </p:nvSpPr>
        <p:spPr/>
        <p:txBody>
          <a:bodyPr/>
          <a:lstStyle/>
          <a:p>
            <a:fld id="{7D087E5E-5567-4D5F-BB73-14F50AFE8435}" type="slidenum">
              <a:rPr lang="en-US" smtClean="0"/>
              <a:t>6</a:t>
            </a:fld>
            <a:endParaRPr lang="en-US" dirty="0"/>
          </a:p>
        </p:txBody>
      </p:sp>
    </p:spTree>
    <p:extLst>
      <p:ext uri="{BB962C8B-B14F-4D97-AF65-F5344CB8AC3E}">
        <p14:creationId xmlns:p14="http://schemas.microsoft.com/office/powerpoint/2010/main" val="424657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field of space exploration applies AI techniques including computer vision and deep learning for satellite imaging as well as autonomous spacecraft operations alongside natural language processing and reinforcement learning for human-AI interaction and robotic tasks. Through AI systems spacecraft operations become optimized while operational efficiency improves and safety standards are elevated.</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7</a:t>
            </a:fld>
            <a:endParaRPr lang="en-US" dirty="0"/>
          </a:p>
        </p:txBody>
      </p:sp>
    </p:spTree>
    <p:extLst>
      <p:ext uri="{BB962C8B-B14F-4D97-AF65-F5344CB8AC3E}">
        <p14:creationId xmlns:p14="http://schemas.microsoft.com/office/powerpoint/2010/main" val="2635643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 Adoption Timeline: AI technology was applied to satellite anomaly detection during the 1990s. During the 2000s AI enabled robotic systems to operate on Mars. Since the 2020s AI technologies became core components in mission planning and now control autonomous spacecraft operations.</a:t>
            </a:r>
          </a:p>
        </p:txBody>
      </p:sp>
      <p:sp>
        <p:nvSpPr>
          <p:cNvPr id="4" name="Slide Number Placeholder 3"/>
          <p:cNvSpPr>
            <a:spLocks noGrp="1"/>
          </p:cNvSpPr>
          <p:nvPr>
            <p:ph type="sldNum" sz="quarter" idx="5"/>
          </p:nvPr>
        </p:nvSpPr>
        <p:spPr/>
        <p:txBody>
          <a:bodyPr/>
          <a:lstStyle/>
          <a:p>
            <a:fld id="{7D087E5E-5567-4D5F-BB73-14F50AFE8435}" type="slidenum">
              <a:rPr lang="en-US" smtClean="0"/>
              <a:t>8</a:t>
            </a:fld>
            <a:endParaRPr lang="en-US" dirty="0"/>
          </a:p>
        </p:txBody>
      </p:sp>
    </p:spTree>
    <p:extLst>
      <p:ext uri="{BB962C8B-B14F-4D97-AF65-F5344CB8AC3E}">
        <p14:creationId xmlns:p14="http://schemas.microsoft.com/office/powerpoint/2010/main" val="685146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Key Applications and Impact of AI in Space: Mars rovers use AI to independently assess terrain features while navigating their environment. Artificial intelligence improves satellite operational performance while helping to manage space debris. AI advancements enhance space mission scientific research while boosting operational efficiency and safety and reducing costs.</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9</a:t>
            </a:fld>
            <a:endParaRPr lang="en-US" dirty="0"/>
          </a:p>
        </p:txBody>
      </p:sp>
    </p:spTree>
    <p:extLst>
      <p:ext uri="{BB962C8B-B14F-4D97-AF65-F5344CB8AC3E}">
        <p14:creationId xmlns:p14="http://schemas.microsoft.com/office/powerpoint/2010/main" val="1135927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8B8B-8EB3-C95E-77A9-08FD2A5C74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5127EC-A257-7443-1CF4-EFF9B5B247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8AF958-F3D7-EFCF-D132-4A66C07728A0}"/>
              </a:ext>
            </a:extLst>
          </p:cNvPr>
          <p:cNvSpPr>
            <a:spLocks noGrp="1"/>
          </p:cNvSpPr>
          <p:nvPr>
            <p:ph type="dt" sz="half" idx="10"/>
          </p:nvPr>
        </p:nvSpPr>
        <p:spPr/>
        <p:txBody>
          <a:bodyPr/>
          <a:lstStyle/>
          <a:p>
            <a:fld id="{1C937899-3338-4D14-BFD9-7335882CEBFA}" type="datetimeFigureOut">
              <a:rPr lang="en-US" smtClean="0"/>
              <a:t>6/16/2025</a:t>
            </a:fld>
            <a:endParaRPr lang="en-US" dirty="0"/>
          </a:p>
        </p:txBody>
      </p:sp>
      <p:sp>
        <p:nvSpPr>
          <p:cNvPr id="5" name="Footer Placeholder 4">
            <a:extLst>
              <a:ext uri="{FF2B5EF4-FFF2-40B4-BE49-F238E27FC236}">
                <a16:creationId xmlns:a16="http://schemas.microsoft.com/office/drawing/2014/main" id="{D2372BEF-AC15-6464-2E14-F8B7321C48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D1D9F6-DF5A-5C92-06A3-B2469B947187}"/>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395707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F89FF-BD12-E932-6B5A-6FD8302273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6172AF-4208-1404-1842-F165958B10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B6EC4D-DAE3-18EE-BEDC-D1555D1194B9}"/>
              </a:ext>
            </a:extLst>
          </p:cNvPr>
          <p:cNvSpPr>
            <a:spLocks noGrp="1"/>
          </p:cNvSpPr>
          <p:nvPr>
            <p:ph type="dt" sz="half" idx="10"/>
          </p:nvPr>
        </p:nvSpPr>
        <p:spPr/>
        <p:txBody>
          <a:bodyPr/>
          <a:lstStyle/>
          <a:p>
            <a:fld id="{1C937899-3338-4D14-BFD9-7335882CEBFA}" type="datetimeFigureOut">
              <a:rPr lang="en-US" smtClean="0"/>
              <a:t>6/16/2025</a:t>
            </a:fld>
            <a:endParaRPr lang="en-US" dirty="0"/>
          </a:p>
        </p:txBody>
      </p:sp>
      <p:sp>
        <p:nvSpPr>
          <p:cNvPr id="5" name="Footer Placeholder 4">
            <a:extLst>
              <a:ext uri="{FF2B5EF4-FFF2-40B4-BE49-F238E27FC236}">
                <a16:creationId xmlns:a16="http://schemas.microsoft.com/office/drawing/2014/main" id="{205C73C7-C15D-A7C9-EBE9-2FC6D43FA4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31C45A-313E-D299-EAA0-8AC22684AB30}"/>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273548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A16BB-58AE-4C02-F950-4B6177EE1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0EA626-9224-FFF4-F86F-EB0E0EABA9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77AC8-D325-6B76-F8EF-25F885AFA18F}"/>
              </a:ext>
            </a:extLst>
          </p:cNvPr>
          <p:cNvSpPr>
            <a:spLocks noGrp="1"/>
          </p:cNvSpPr>
          <p:nvPr>
            <p:ph type="dt" sz="half" idx="10"/>
          </p:nvPr>
        </p:nvSpPr>
        <p:spPr/>
        <p:txBody>
          <a:bodyPr/>
          <a:lstStyle/>
          <a:p>
            <a:fld id="{1C937899-3338-4D14-BFD9-7335882CEBFA}" type="datetimeFigureOut">
              <a:rPr lang="en-US" smtClean="0"/>
              <a:t>6/16/2025</a:t>
            </a:fld>
            <a:endParaRPr lang="en-US" dirty="0"/>
          </a:p>
        </p:txBody>
      </p:sp>
      <p:sp>
        <p:nvSpPr>
          <p:cNvPr id="5" name="Footer Placeholder 4">
            <a:extLst>
              <a:ext uri="{FF2B5EF4-FFF2-40B4-BE49-F238E27FC236}">
                <a16:creationId xmlns:a16="http://schemas.microsoft.com/office/drawing/2014/main" id="{73460075-1D37-76C5-AE9D-5946824208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615996-6D23-E049-3049-1F9A52D55E4D}"/>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411885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7FF1-3642-890F-D625-DEF413944D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071997-EA6E-ACF3-A4E3-87647B8839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A22364-2032-8463-F9CA-D93E21D55437}"/>
              </a:ext>
            </a:extLst>
          </p:cNvPr>
          <p:cNvSpPr>
            <a:spLocks noGrp="1"/>
          </p:cNvSpPr>
          <p:nvPr>
            <p:ph type="dt" sz="half" idx="10"/>
          </p:nvPr>
        </p:nvSpPr>
        <p:spPr/>
        <p:txBody>
          <a:bodyPr/>
          <a:lstStyle/>
          <a:p>
            <a:fld id="{1C937899-3338-4D14-BFD9-7335882CEBFA}" type="datetimeFigureOut">
              <a:rPr lang="en-US" smtClean="0"/>
              <a:t>6/16/2025</a:t>
            </a:fld>
            <a:endParaRPr lang="en-US" dirty="0"/>
          </a:p>
        </p:txBody>
      </p:sp>
      <p:sp>
        <p:nvSpPr>
          <p:cNvPr id="5" name="Footer Placeholder 4">
            <a:extLst>
              <a:ext uri="{FF2B5EF4-FFF2-40B4-BE49-F238E27FC236}">
                <a16:creationId xmlns:a16="http://schemas.microsoft.com/office/drawing/2014/main" id="{8E6C7024-C4B7-DCEE-A1CB-9AEBF6483B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1B93FB-415E-64CB-D5E1-61EB0BC98166}"/>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777169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E54E9-5D41-56F1-F5B6-A4153C2133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4143DE-BDC6-F360-6A3D-16F5AFF363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A821C6-B61D-95F5-D287-610C26D437CC}"/>
              </a:ext>
            </a:extLst>
          </p:cNvPr>
          <p:cNvSpPr>
            <a:spLocks noGrp="1"/>
          </p:cNvSpPr>
          <p:nvPr>
            <p:ph type="dt" sz="half" idx="10"/>
          </p:nvPr>
        </p:nvSpPr>
        <p:spPr/>
        <p:txBody>
          <a:bodyPr/>
          <a:lstStyle/>
          <a:p>
            <a:fld id="{1C937899-3338-4D14-BFD9-7335882CEBFA}" type="datetimeFigureOut">
              <a:rPr lang="en-US" smtClean="0"/>
              <a:t>6/16/2025</a:t>
            </a:fld>
            <a:endParaRPr lang="en-US" dirty="0"/>
          </a:p>
        </p:txBody>
      </p:sp>
      <p:sp>
        <p:nvSpPr>
          <p:cNvPr id="5" name="Footer Placeholder 4">
            <a:extLst>
              <a:ext uri="{FF2B5EF4-FFF2-40B4-BE49-F238E27FC236}">
                <a16:creationId xmlns:a16="http://schemas.microsoft.com/office/drawing/2014/main" id="{B8F12EBE-355D-A78E-1CA5-20B804A3E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DD20A6-EF09-B34B-9826-646DF54EEE42}"/>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1367587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7B12-7A67-2678-2E34-A397774905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C93B6D-8C71-65D8-BC20-65D1459A14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70CC18-10EA-1E6D-6F96-9A6BBD014B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3027F6-8039-E9A8-C9BC-0F0B90AB5A0A}"/>
              </a:ext>
            </a:extLst>
          </p:cNvPr>
          <p:cNvSpPr>
            <a:spLocks noGrp="1"/>
          </p:cNvSpPr>
          <p:nvPr>
            <p:ph type="dt" sz="half" idx="10"/>
          </p:nvPr>
        </p:nvSpPr>
        <p:spPr/>
        <p:txBody>
          <a:bodyPr/>
          <a:lstStyle/>
          <a:p>
            <a:fld id="{1C937899-3338-4D14-BFD9-7335882CEBFA}" type="datetimeFigureOut">
              <a:rPr lang="en-US" smtClean="0"/>
              <a:t>6/16/2025</a:t>
            </a:fld>
            <a:endParaRPr lang="en-US" dirty="0"/>
          </a:p>
        </p:txBody>
      </p:sp>
      <p:sp>
        <p:nvSpPr>
          <p:cNvPr id="6" name="Footer Placeholder 5">
            <a:extLst>
              <a:ext uri="{FF2B5EF4-FFF2-40B4-BE49-F238E27FC236}">
                <a16:creationId xmlns:a16="http://schemas.microsoft.com/office/drawing/2014/main" id="{179432C8-4E24-863A-7B58-4CF207A1AE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CC0920B-6D0F-31CE-99F3-A89D6A0F0BAE}"/>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317158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4E4E-B223-3FE2-DB9B-E76A01D23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D320E4-1EF5-C42D-BE2A-010C3B8D67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4216BF-2D78-5638-95CF-3984579C39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E60A31-99D0-25CF-3296-7A6EC0A8D0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03B547-FF6F-5487-BA54-E25E94B6C6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2D8F82-6B21-4133-A6F2-4C3E548B34DC}"/>
              </a:ext>
            </a:extLst>
          </p:cNvPr>
          <p:cNvSpPr>
            <a:spLocks noGrp="1"/>
          </p:cNvSpPr>
          <p:nvPr>
            <p:ph type="dt" sz="half" idx="10"/>
          </p:nvPr>
        </p:nvSpPr>
        <p:spPr/>
        <p:txBody>
          <a:bodyPr/>
          <a:lstStyle/>
          <a:p>
            <a:fld id="{1C937899-3338-4D14-BFD9-7335882CEBFA}" type="datetimeFigureOut">
              <a:rPr lang="en-US" smtClean="0"/>
              <a:t>6/16/2025</a:t>
            </a:fld>
            <a:endParaRPr lang="en-US" dirty="0"/>
          </a:p>
        </p:txBody>
      </p:sp>
      <p:sp>
        <p:nvSpPr>
          <p:cNvPr id="8" name="Footer Placeholder 7">
            <a:extLst>
              <a:ext uri="{FF2B5EF4-FFF2-40B4-BE49-F238E27FC236}">
                <a16:creationId xmlns:a16="http://schemas.microsoft.com/office/drawing/2014/main" id="{F2CB1084-CF2D-7732-804D-70C5C1F4E87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FCF28FC-DDC9-1484-A5AE-06E532D90EF8}"/>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2553383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F19F-5071-7D5B-BB7E-F38A312747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D35C80-8E10-43F9-CCB2-E97DEDEAF7FD}"/>
              </a:ext>
            </a:extLst>
          </p:cNvPr>
          <p:cNvSpPr>
            <a:spLocks noGrp="1"/>
          </p:cNvSpPr>
          <p:nvPr>
            <p:ph type="dt" sz="half" idx="10"/>
          </p:nvPr>
        </p:nvSpPr>
        <p:spPr/>
        <p:txBody>
          <a:bodyPr/>
          <a:lstStyle/>
          <a:p>
            <a:fld id="{1C937899-3338-4D14-BFD9-7335882CEBFA}" type="datetimeFigureOut">
              <a:rPr lang="en-US" smtClean="0"/>
              <a:t>6/16/2025</a:t>
            </a:fld>
            <a:endParaRPr lang="en-US" dirty="0"/>
          </a:p>
        </p:txBody>
      </p:sp>
      <p:sp>
        <p:nvSpPr>
          <p:cNvPr id="4" name="Footer Placeholder 3">
            <a:extLst>
              <a:ext uri="{FF2B5EF4-FFF2-40B4-BE49-F238E27FC236}">
                <a16:creationId xmlns:a16="http://schemas.microsoft.com/office/drawing/2014/main" id="{C6EE68D6-AC23-3D54-FB38-141ACBB68E4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FA31354-2D36-92E6-DF0B-20D6C9C58420}"/>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135658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FC2DE9-BC1C-B20C-5CCD-F8FE4428F4D1}"/>
              </a:ext>
            </a:extLst>
          </p:cNvPr>
          <p:cNvSpPr>
            <a:spLocks noGrp="1"/>
          </p:cNvSpPr>
          <p:nvPr>
            <p:ph type="dt" sz="half" idx="10"/>
          </p:nvPr>
        </p:nvSpPr>
        <p:spPr/>
        <p:txBody>
          <a:bodyPr/>
          <a:lstStyle/>
          <a:p>
            <a:fld id="{1C937899-3338-4D14-BFD9-7335882CEBFA}" type="datetimeFigureOut">
              <a:rPr lang="en-US" smtClean="0"/>
              <a:t>6/16/2025</a:t>
            </a:fld>
            <a:endParaRPr lang="en-US" dirty="0"/>
          </a:p>
        </p:txBody>
      </p:sp>
      <p:sp>
        <p:nvSpPr>
          <p:cNvPr id="3" name="Footer Placeholder 2">
            <a:extLst>
              <a:ext uri="{FF2B5EF4-FFF2-40B4-BE49-F238E27FC236}">
                <a16:creationId xmlns:a16="http://schemas.microsoft.com/office/drawing/2014/main" id="{3F05D208-8E5A-CB3F-8897-686E0C660FE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2086B3-E88E-4950-5FA4-D7E3A120344B}"/>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42871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15AD-29C8-A666-859F-E0EDE2D58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F4ACB9-DF7E-8124-5819-C0150F168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C5C00-26FD-5391-D6B5-8549FF6482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62AA1D-2972-14B6-E731-E993CE32434C}"/>
              </a:ext>
            </a:extLst>
          </p:cNvPr>
          <p:cNvSpPr>
            <a:spLocks noGrp="1"/>
          </p:cNvSpPr>
          <p:nvPr>
            <p:ph type="dt" sz="half" idx="10"/>
          </p:nvPr>
        </p:nvSpPr>
        <p:spPr/>
        <p:txBody>
          <a:bodyPr/>
          <a:lstStyle/>
          <a:p>
            <a:fld id="{1C937899-3338-4D14-BFD9-7335882CEBFA}" type="datetimeFigureOut">
              <a:rPr lang="en-US" smtClean="0"/>
              <a:t>6/16/2025</a:t>
            </a:fld>
            <a:endParaRPr lang="en-US" dirty="0"/>
          </a:p>
        </p:txBody>
      </p:sp>
      <p:sp>
        <p:nvSpPr>
          <p:cNvPr id="6" name="Footer Placeholder 5">
            <a:extLst>
              <a:ext uri="{FF2B5EF4-FFF2-40B4-BE49-F238E27FC236}">
                <a16:creationId xmlns:a16="http://schemas.microsoft.com/office/drawing/2014/main" id="{832F782F-A956-6CF2-8216-BDA27D0D23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D03BA5-BDC0-5FFD-E134-EA80880B3F9B}"/>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1691226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6522-C8FC-8F3F-6370-7F28BC802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E700B9-8FF0-7515-9513-009CC2DD12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A05F42C-200B-09EF-AE22-E27869AC5A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F41864-ADA6-241F-DB8D-9F91C564D7FC}"/>
              </a:ext>
            </a:extLst>
          </p:cNvPr>
          <p:cNvSpPr>
            <a:spLocks noGrp="1"/>
          </p:cNvSpPr>
          <p:nvPr>
            <p:ph type="dt" sz="half" idx="10"/>
          </p:nvPr>
        </p:nvSpPr>
        <p:spPr/>
        <p:txBody>
          <a:bodyPr/>
          <a:lstStyle/>
          <a:p>
            <a:fld id="{1C937899-3338-4D14-BFD9-7335882CEBFA}" type="datetimeFigureOut">
              <a:rPr lang="en-US" smtClean="0"/>
              <a:t>6/16/2025</a:t>
            </a:fld>
            <a:endParaRPr lang="en-US" dirty="0"/>
          </a:p>
        </p:txBody>
      </p:sp>
      <p:sp>
        <p:nvSpPr>
          <p:cNvPr id="6" name="Footer Placeholder 5">
            <a:extLst>
              <a:ext uri="{FF2B5EF4-FFF2-40B4-BE49-F238E27FC236}">
                <a16:creationId xmlns:a16="http://schemas.microsoft.com/office/drawing/2014/main" id="{DCB19A47-7054-8CBE-8EC5-549580F584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ED1B48A-6F3F-8D0C-E819-CC13D280072D}"/>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439756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71CC1F-3A68-41C0-793A-E2A5D97725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8C5A8-2D6E-5C6C-C00E-2756D7EAE5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BEAEC-A2A7-2D04-D19E-057F521AD0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C937899-3338-4D14-BFD9-7335882CEBFA}" type="datetimeFigureOut">
              <a:rPr lang="en-US" smtClean="0"/>
              <a:t>6/16/2025</a:t>
            </a:fld>
            <a:endParaRPr lang="en-US" dirty="0"/>
          </a:p>
        </p:txBody>
      </p:sp>
      <p:sp>
        <p:nvSpPr>
          <p:cNvPr id="5" name="Footer Placeholder 4">
            <a:extLst>
              <a:ext uri="{FF2B5EF4-FFF2-40B4-BE49-F238E27FC236}">
                <a16:creationId xmlns:a16="http://schemas.microsoft.com/office/drawing/2014/main" id="{0329C0FB-3F00-5DCB-FBFD-1C5F72E737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9E34870E-1A73-8487-1163-2A3A64F692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A52930-A91C-40D8-B30D-11B6AC532167}" type="slidenum">
              <a:rPr lang="en-US" smtClean="0"/>
              <a:t>‹#›</a:t>
            </a:fld>
            <a:endParaRPr lang="en-US" dirty="0"/>
          </a:p>
        </p:txBody>
      </p:sp>
    </p:spTree>
    <p:extLst>
      <p:ext uri="{BB962C8B-B14F-4D97-AF65-F5344CB8AC3E}">
        <p14:creationId xmlns:p14="http://schemas.microsoft.com/office/powerpoint/2010/main" val="2336206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4lJcPVJmkaE?si=9zSTZezbHVpfsyUW"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4lJcPVJmkaE" TargetMode="External"/><Relationship Id="rId3" Type="http://schemas.openxmlformats.org/officeDocument/2006/relationships/image" Target="../media/image21.jpeg"/><Relationship Id="rId7" Type="http://schemas.openxmlformats.org/officeDocument/2006/relationships/hyperlink" Target="https://doi.org/10.5678/ijst.2023.002"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doi.org/10.1234/jsair.2022.003" TargetMode="External"/><Relationship Id="rId5" Type="http://schemas.openxmlformats.org/officeDocument/2006/relationships/hyperlink" Target="https://www.nasa.gov/" TargetMode="External"/><Relationship Id="rId4" Type="http://schemas.openxmlformats.org/officeDocument/2006/relationships/hyperlink" Target="https://www.esa.int/" TargetMode="External"/><Relationship Id="rId9" Type="http://schemas.openxmlformats.org/officeDocument/2006/relationships/hyperlink" Target="https://copilot.microsof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1527AD-1AE4-8680-2573-6465A6EB8D9A}"/>
              </a:ext>
            </a:extLst>
          </p:cNvPr>
          <p:cNvSpPr>
            <a:spLocks noGrp="1"/>
          </p:cNvSpPr>
          <p:nvPr>
            <p:ph type="title"/>
          </p:nvPr>
        </p:nvSpPr>
        <p:spPr>
          <a:xfrm>
            <a:off x="5656596" y="1763408"/>
            <a:ext cx="6035040" cy="1529932"/>
          </a:xfrm>
        </p:spPr>
        <p:txBody>
          <a:bodyPr vert="horz" lIns="91440" tIns="45720" rIns="91440" bIns="45720" rtlCol="0" anchor="b">
            <a:normAutofit fontScale="90000"/>
          </a:bodyPr>
          <a:lstStyle/>
          <a:p>
            <a:pPr algn="ctr"/>
            <a:r>
              <a:rPr lang="en-US" sz="3600" b="1" kern="1200" dirty="0">
                <a:solidFill>
                  <a:schemeClr val="tx1"/>
                </a:solidFill>
                <a:latin typeface="+mj-lt"/>
                <a:ea typeface="+mj-ea"/>
                <a:cs typeface="+mj-cs"/>
              </a:rPr>
              <a:t>AI in Space</a:t>
            </a:r>
            <a:br>
              <a:rPr lang="en-US" sz="3600" b="1" kern="1200" dirty="0">
                <a:solidFill>
                  <a:schemeClr val="tx1"/>
                </a:solidFill>
                <a:latin typeface="+mj-lt"/>
                <a:ea typeface="+mj-ea"/>
                <a:cs typeface="+mj-cs"/>
              </a:rPr>
            </a:br>
            <a:r>
              <a:rPr lang="en-US" sz="3600" dirty="0"/>
              <a:t>How Artificial Intelligence is Transforming Space Exploration</a:t>
            </a:r>
            <a:endParaRPr lang="en-US" sz="3600" b="1"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B3132BBA-A7CA-618A-0FB2-B608403E8FE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56596" y="5056748"/>
            <a:ext cx="6035040" cy="1176921"/>
          </a:xfrm>
        </p:spPr>
        <p:txBody>
          <a:bodyPr>
            <a:normAutofit/>
          </a:bodyPr>
          <a:lstStyle/>
          <a:p>
            <a:pPr marL="0" indent="0">
              <a:buNone/>
            </a:pPr>
            <a:r>
              <a:rPr lang="en-US" sz="1400" dirty="0"/>
              <a:t>Alfredo Garza, Richard Rodriguez, Olaleye Bakare, Khizar Khan</a:t>
            </a:r>
          </a:p>
          <a:p>
            <a:pPr marL="0" indent="0">
              <a:buNone/>
            </a:pPr>
            <a:r>
              <a:rPr lang="en-US" sz="1400" dirty="0"/>
              <a:t>16-Jun-2025</a:t>
            </a:r>
          </a:p>
          <a:p>
            <a:pPr marL="0" indent="0">
              <a:spcBef>
                <a:spcPts val="2500"/>
              </a:spcBef>
              <a:buNone/>
            </a:pPr>
            <a:endParaRPr lang="en-US" sz="1400" dirty="0"/>
          </a:p>
        </p:txBody>
      </p:sp>
      <p:pic>
        <p:nvPicPr>
          <p:cNvPr id="5" name="Content Placeholder 4" descr="Futuristic cyborg explosions.">
            <a:extLst>
              <a:ext uri="{FF2B5EF4-FFF2-40B4-BE49-F238E27FC236}">
                <a16:creationId xmlns:a16="http://schemas.microsoft.com/office/drawing/2014/main" id="{4FD70129-21D0-4F62-A30C-BE4FB5EBD230}"/>
              </a:ext>
            </a:extLst>
          </p:cNvPr>
          <p:cNvPicPr>
            <a:picLocks noGrp="1" noChangeAspect="1"/>
          </p:cNvPicPr>
          <p:nvPr>
            <p:ph sz="half" idx="1"/>
          </p:nvPr>
        </p:nvPicPr>
        <p:blipFill>
          <a:blip r:embed="rId3"/>
          <a:srcRect l="39636" r="20614"/>
          <a:stretch>
            <a:fillRect/>
          </a:stretch>
        </p:blipFill>
        <p:spPr>
          <a:xfrm>
            <a:off x="0" y="10"/>
            <a:ext cx="4846320" cy="6857990"/>
          </a:xfrm>
          <a:prstGeom prst="rect">
            <a:avLst/>
          </a:prstGeom>
        </p:spPr>
      </p:pic>
    </p:spTree>
    <p:extLst>
      <p:ext uri="{BB962C8B-B14F-4D97-AF65-F5344CB8AC3E}">
        <p14:creationId xmlns:p14="http://schemas.microsoft.com/office/powerpoint/2010/main" val="41786550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BC17-0A20-1687-CD03-FD7F1B9D80A8}"/>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b="1"/>
              <a:t>Impact &amp; Benefits of AI</a:t>
            </a:r>
          </a:p>
        </p:txBody>
      </p:sp>
      <p:pic>
        <p:nvPicPr>
          <p:cNvPr id="5" name="Content Placeholder 4" descr="Human face cyborg is using a virtual world map. Kid robot is looking to the presentation.">
            <a:extLst>
              <a:ext uri="{FF2B5EF4-FFF2-40B4-BE49-F238E27FC236}">
                <a16:creationId xmlns:a16="http://schemas.microsoft.com/office/drawing/2014/main" id="{159BBEE9-D708-4468-869F-EB7F5B0DF3F2}"/>
              </a:ext>
            </a:extLst>
          </p:cNvPr>
          <p:cNvPicPr>
            <a:picLocks noGrp="1" noChangeAspect="1"/>
          </p:cNvPicPr>
          <p:nvPr>
            <p:ph sz="half" idx="1"/>
          </p:nvPr>
        </p:nvPicPr>
        <p:blipFill>
          <a:blip r:embed="rId3"/>
          <a:srcRect t="6078" b="26289"/>
          <a:stretch>
            <a:fillRect/>
          </a:stretch>
        </p:blipFill>
        <p:spPr>
          <a:xfrm>
            <a:off x="20" y="10"/>
            <a:ext cx="12191980" cy="352524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Content Placeholder 3">
            <a:extLst>
              <a:ext uri="{FF2B5EF4-FFF2-40B4-BE49-F238E27FC236}">
                <a16:creationId xmlns:a16="http://schemas.microsoft.com/office/drawing/2014/main" id="{67A5CB43-75E5-A195-AFCD-5AAE6E785B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23982" y="3752850"/>
            <a:ext cx="7485413" cy="2452687"/>
          </a:xfrm>
        </p:spPr>
        <p:txBody>
          <a:bodyPr>
            <a:normAutofit/>
          </a:bodyPr>
          <a:lstStyle/>
          <a:p>
            <a:pPr marL="0" indent="0">
              <a:spcBef>
                <a:spcPts val="2500"/>
              </a:spcBef>
              <a:buNone/>
            </a:pPr>
            <a:r>
              <a:rPr lang="en-US" sz="1000" b="1" dirty="0"/>
              <a:t>Improved Scientific Discovery</a:t>
            </a:r>
          </a:p>
          <a:p>
            <a:pPr marL="0" lvl="1" indent="0">
              <a:buNone/>
            </a:pPr>
            <a:r>
              <a:rPr lang="en-US" sz="1000" dirty="0"/>
              <a:t>AI accelerates data analysis from space telescopes, offering faster and more accurate scientific insights.</a:t>
            </a:r>
          </a:p>
          <a:p>
            <a:pPr marL="0" indent="0">
              <a:spcBef>
                <a:spcPts val="2500"/>
              </a:spcBef>
              <a:buNone/>
            </a:pPr>
            <a:r>
              <a:rPr lang="en-US" sz="1000" b="1" dirty="0"/>
              <a:t>Operational Efficiency</a:t>
            </a:r>
          </a:p>
          <a:p>
            <a:pPr marL="0" lvl="1" indent="0">
              <a:buNone/>
            </a:pPr>
            <a:r>
              <a:rPr lang="en-US" sz="1000" dirty="0"/>
              <a:t>AI optimizes fuel usage and reduces errors in spacecraft missions, enhancing performance and reliability.</a:t>
            </a:r>
          </a:p>
          <a:p>
            <a:pPr marL="0" indent="0">
              <a:spcBef>
                <a:spcPts val="2500"/>
              </a:spcBef>
              <a:buNone/>
            </a:pPr>
            <a:r>
              <a:rPr lang="en-US" sz="1000" b="1" dirty="0"/>
              <a:t>Cost Savings</a:t>
            </a:r>
          </a:p>
          <a:p>
            <a:pPr marL="0" lvl="1" indent="0">
              <a:buNone/>
            </a:pPr>
            <a:r>
              <a:rPr lang="en-US" sz="1000" dirty="0"/>
              <a:t>AI automates tasks that require expensive human intervention, significantly reducing budgets.</a:t>
            </a:r>
          </a:p>
          <a:p>
            <a:pPr marL="0" indent="0">
              <a:spcBef>
                <a:spcPts val="2500"/>
              </a:spcBef>
              <a:buNone/>
            </a:pPr>
            <a:r>
              <a:rPr lang="en-US" sz="1000" b="1" dirty="0"/>
              <a:t>Enhanced Safety</a:t>
            </a:r>
          </a:p>
          <a:p>
            <a:pPr marL="0" lvl="1" indent="0">
              <a:buNone/>
            </a:pPr>
            <a:r>
              <a:rPr lang="en-US" sz="1000" dirty="0"/>
              <a:t>AI-driven robotics reduce astronaut risks in deep-space environments, ensuring safer exploration.</a:t>
            </a:r>
          </a:p>
        </p:txBody>
      </p:sp>
    </p:spTree>
    <p:extLst>
      <p:ext uri="{BB962C8B-B14F-4D97-AF65-F5344CB8AC3E}">
        <p14:creationId xmlns:p14="http://schemas.microsoft.com/office/powerpoint/2010/main" val="7466860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9A35CF-29C7-450B-6749-0B489AEBEEAE}"/>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Data Security</a:t>
            </a:r>
          </a:p>
        </p:txBody>
      </p:sp>
      <p:pic>
        <p:nvPicPr>
          <p:cNvPr id="5" name="Content Placeholder 4" descr="Modern background">
            <a:extLst>
              <a:ext uri="{FF2B5EF4-FFF2-40B4-BE49-F238E27FC236}">
                <a16:creationId xmlns:a16="http://schemas.microsoft.com/office/drawing/2014/main" id="{B4F86185-2BB5-405E-8C46-57B4B076B8FA}"/>
              </a:ext>
            </a:extLst>
          </p:cNvPr>
          <p:cNvPicPr>
            <a:picLocks noGrp="1" noChangeAspect="1"/>
          </p:cNvPicPr>
          <p:nvPr>
            <p:ph sz="half" idx="1"/>
          </p:nvPr>
        </p:nvPicPr>
        <p:blipFill>
          <a:blip r:embed="rId3"/>
          <a:srcRect l="13398" r="38808"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A2CB86BA-F14D-6C6D-7DF1-928B859EB78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Prevent AI Manipulation</a:t>
            </a:r>
          </a:p>
          <a:p>
            <a:pPr marL="0" lvl="1" indent="0">
              <a:buNone/>
            </a:pPr>
            <a:r>
              <a:rPr lang="en-US" sz="1400"/>
              <a:t>It is crucial to implement measures to prevent AI manipulation in space systems to maintain operational integrity.</a:t>
            </a:r>
          </a:p>
          <a:p>
            <a:pPr marL="0" indent="0">
              <a:spcBef>
                <a:spcPts val="2500"/>
              </a:spcBef>
              <a:buNone/>
            </a:pPr>
            <a:r>
              <a:rPr lang="en-US" sz="1400" b="1"/>
              <a:t>Prevent Cyber-attacks</a:t>
            </a:r>
          </a:p>
          <a:p>
            <a:pPr marL="0" lvl="1" indent="0">
              <a:buNone/>
            </a:pPr>
            <a:r>
              <a:rPr lang="en-US" sz="1400"/>
              <a:t>Cyber-security protocols must be established to protect space systems from potential cyber-attacks.</a:t>
            </a:r>
          </a:p>
          <a:p>
            <a:pPr marL="0" indent="0">
              <a:spcBef>
                <a:spcPts val="2500"/>
              </a:spcBef>
              <a:buNone/>
            </a:pPr>
            <a:r>
              <a:rPr lang="en-US" sz="1400" b="1"/>
              <a:t>Secure Data Transmission</a:t>
            </a:r>
          </a:p>
          <a:p>
            <a:pPr marL="0" lvl="1" indent="0">
              <a:buNone/>
            </a:pPr>
            <a:r>
              <a:rPr lang="en-US" sz="1400"/>
              <a:t>Ensuring the security of data transmitted and received by space systems is essential to prevent unauthorized access.</a:t>
            </a:r>
          </a:p>
        </p:txBody>
      </p:sp>
    </p:spTree>
    <p:extLst>
      <p:ext uri="{BB962C8B-B14F-4D97-AF65-F5344CB8AC3E}">
        <p14:creationId xmlns:p14="http://schemas.microsoft.com/office/powerpoint/2010/main" val="6206305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32BB-4BAF-2399-FF8C-2AD6BAF4FD7C}"/>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b="1"/>
              <a:t>Regulatory &amp; Ethical Concerns</a:t>
            </a:r>
          </a:p>
        </p:txBody>
      </p:sp>
      <p:pic>
        <p:nvPicPr>
          <p:cNvPr id="5" name="Content Placeholder 4" descr="Artificial Intelligence - 3d art image. Technology, augmented reality (AR), virtual reality (VR) concepts. Abstract backgrounds.">
            <a:extLst>
              <a:ext uri="{FF2B5EF4-FFF2-40B4-BE49-F238E27FC236}">
                <a16:creationId xmlns:a16="http://schemas.microsoft.com/office/drawing/2014/main" id="{A2C6E0D6-6082-4BA7-8F85-5A682A8C80BD}"/>
              </a:ext>
            </a:extLst>
          </p:cNvPr>
          <p:cNvPicPr>
            <a:picLocks noGrp="1" noChangeAspect="1"/>
          </p:cNvPicPr>
          <p:nvPr>
            <p:ph sz="half" idx="1"/>
          </p:nvPr>
        </p:nvPicPr>
        <p:blipFill>
          <a:blip r:embed="rId3"/>
          <a:srcRect t="23319" b="22575"/>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Content Placeholder 3">
            <a:extLst>
              <a:ext uri="{FF2B5EF4-FFF2-40B4-BE49-F238E27FC236}">
                <a16:creationId xmlns:a16="http://schemas.microsoft.com/office/drawing/2014/main" id="{410DBC3C-9F3B-4D00-3309-DB3EC7D42C9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23982" y="3752850"/>
            <a:ext cx="7485413" cy="2452687"/>
          </a:xfrm>
        </p:spPr>
        <p:txBody>
          <a:bodyPr>
            <a:normAutofit/>
          </a:bodyPr>
          <a:lstStyle/>
          <a:p>
            <a:pPr marL="0" indent="0">
              <a:spcBef>
                <a:spcPts val="2500"/>
              </a:spcBef>
              <a:buNone/>
            </a:pPr>
            <a:r>
              <a:rPr lang="en-US" sz="1200" b="1"/>
              <a:t>Governance of AI Spacecraft</a:t>
            </a:r>
          </a:p>
          <a:p>
            <a:pPr marL="0" lvl="1" indent="0">
              <a:buNone/>
            </a:pPr>
            <a:r>
              <a:rPr lang="en-US" sz="1200"/>
              <a:t>AI-driven autonomous spacecraft require new governance frameworks to ensure their safe and ethical operation in space.</a:t>
            </a:r>
          </a:p>
          <a:p>
            <a:pPr marL="0" indent="0">
              <a:spcBef>
                <a:spcPts val="2500"/>
              </a:spcBef>
              <a:buNone/>
            </a:pPr>
            <a:r>
              <a:rPr lang="en-US" sz="1200" b="1"/>
              <a:t>Accountability in Decision-Making</a:t>
            </a:r>
          </a:p>
          <a:p>
            <a:pPr marL="0" lvl="1" indent="0">
              <a:buNone/>
            </a:pPr>
            <a:r>
              <a:rPr lang="en-US" sz="1200"/>
              <a:t>Establishing clear accountability in the decision-making processes of AI-driven spacecraft is crucial to address ethical concerns.</a:t>
            </a:r>
          </a:p>
          <a:p>
            <a:pPr marL="0" indent="0">
              <a:spcBef>
                <a:spcPts val="2500"/>
              </a:spcBef>
              <a:buNone/>
            </a:pPr>
            <a:r>
              <a:rPr lang="en-US" sz="1200" b="1"/>
              <a:t>International Cooperation</a:t>
            </a:r>
          </a:p>
          <a:p>
            <a:pPr marL="0" lvl="1" indent="0">
              <a:buNone/>
            </a:pPr>
            <a:r>
              <a:rPr lang="en-US" sz="1200"/>
              <a:t>Effective governance of AI-driven spacecraft requires international cooperation to establish shared ethical standards and regulations.</a:t>
            </a:r>
          </a:p>
        </p:txBody>
      </p:sp>
    </p:spTree>
    <p:extLst>
      <p:ext uri="{BB962C8B-B14F-4D97-AF65-F5344CB8AC3E}">
        <p14:creationId xmlns:p14="http://schemas.microsoft.com/office/powerpoint/2010/main" val="7304946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FF47B-D9AB-3D05-8D1A-4B187C17E61C}"/>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Future AI Trends in Space</a:t>
            </a:r>
          </a:p>
        </p:txBody>
      </p:sp>
      <p:pic>
        <p:nvPicPr>
          <p:cNvPr id="5" name="Content Placeholder 4">
            <a:extLst>
              <a:ext uri="{FF2B5EF4-FFF2-40B4-BE49-F238E27FC236}">
                <a16:creationId xmlns:a16="http://schemas.microsoft.com/office/drawing/2014/main" id="{490A7B46-91DE-4C5E-9950-152E0FA556AC}"/>
              </a:ext>
            </a:extLst>
          </p:cNvPr>
          <p:cNvPicPr>
            <a:picLocks noGrp="1" noChangeAspect="1"/>
          </p:cNvPicPr>
          <p:nvPr>
            <p:ph sz="half" idx="1"/>
          </p:nvPr>
        </p:nvPicPr>
        <p:blipFill>
          <a:blip r:embed="rId3"/>
          <a:srcRect l="26552" r="33174"/>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D575063F-7C06-7374-2A46-603D16D31F9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AI in Space Exploration</a:t>
            </a:r>
          </a:p>
          <a:p>
            <a:pPr marL="0" lvl="1" indent="0">
              <a:buNone/>
            </a:pPr>
            <a:r>
              <a:rPr lang="en-US" sz="1400"/>
              <a:t>Advanced AI systems are revolutionizing space exploration, enabling autonomous navigation and data analysis on missions to distant planets and asteroids.</a:t>
            </a:r>
          </a:p>
          <a:p>
            <a:pPr marL="0" indent="0">
              <a:spcBef>
                <a:spcPts val="2500"/>
              </a:spcBef>
              <a:buNone/>
            </a:pPr>
            <a:r>
              <a:rPr lang="en-US" sz="1400" b="1"/>
              <a:t>Satellite Operations</a:t>
            </a:r>
          </a:p>
          <a:p>
            <a:pPr marL="0" lvl="1" indent="0">
              <a:buNone/>
            </a:pPr>
            <a:r>
              <a:rPr lang="en-US" sz="1400"/>
              <a:t>AI technology is enhancing satellite operations, optimizing communication, monitoring, and data collection processes in real-time.</a:t>
            </a:r>
          </a:p>
          <a:p>
            <a:pPr marL="0" indent="0">
              <a:spcBef>
                <a:spcPts val="2500"/>
              </a:spcBef>
              <a:buNone/>
            </a:pPr>
            <a:r>
              <a:rPr lang="en-US" sz="1400" b="1"/>
              <a:t>Machine Learning Applications</a:t>
            </a:r>
          </a:p>
          <a:p>
            <a:pPr marL="0" lvl="1" indent="0">
              <a:buNone/>
            </a:pPr>
            <a:r>
              <a:rPr lang="en-US" sz="1400"/>
              <a:t>Machine learning algorithms are being used to predict and analyze space weather, improving the safety and efficiency of space missions.</a:t>
            </a:r>
          </a:p>
        </p:txBody>
      </p:sp>
    </p:spTree>
    <p:extLst>
      <p:ext uri="{BB962C8B-B14F-4D97-AF65-F5344CB8AC3E}">
        <p14:creationId xmlns:p14="http://schemas.microsoft.com/office/powerpoint/2010/main" val="7578066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7" name="Rectangle 1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CC7B6-D9A1-4F0F-94FF-29C5BF19D8BE}"/>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a:t>Emerging AI Trends</a:t>
            </a:r>
          </a:p>
        </p:txBody>
      </p:sp>
      <p:sp>
        <p:nvSpPr>
          <p:cNvPr id="4" name="Content Placeholder 3">
            <a:extLst>
              <a:ext uri="{FF2B5EF4-FFF2-40B4-BE49-F238E27FC236}">
                <a16:creationId xmlns:a16="http://schemas.microsoft.com/office/drawing/2014/main" id="{92B43DB8-87A5-00EA-CBB4-32D0A7747A1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2" y="2743200"/>
            <a:ext cx="4646905" cy="3613149"/>
          </a:xfrm>
        </p:spPr>
        <p:txBody>
          <a:bodyPr>
            <a:normAutofit/>
          </a:bodyPr>
          <a:lstStyle/>
          <a:p>
            <a:pPr marL="0" indent="0">
              <a:spcBef>
                <a:spcPts val="2500"/>
              </a:spcBef>
              <a:buNone/>
            </a:pPr>
            <a:r>
              <a:rPr lang="en-US" sz="1100" b="1"/>
              <a:t>Multimodal AI</a:t>
            </a:r>
          </a:p>
          <a:p>
            <a:pPr marL="0" lvl="1" indent="0">
              <a:buNone/>
            </a:pPr>
            <a:r>
              <a:rPr lang="en-US" sz="1100"/>
              <a:t>Multimodal AI combines data from multiple sources to create more robust and accurate models for space applications.</a:t>
            </a:r>
          </a:p>
          <a:p>
            <a:pPr marL="0" indent="0">
              <a:spcBef>
                <a:spcPts val="2500"/>
              </a:spcBef>
              <a:buNone/>
            </a:pPr>
            <a:r>
              <a:rPr lang="en-US" sz="1100" b="1"/>
              <a:t>Federated Learning</a:t>
            </a:r>
          </a:p>
          <a:p>
            <a:pPr marL="0" lvl="1" indent="0">
              <a:buNone/>
            </a:pPr>
            <a:r>
              <a:rPr lang="en-US" sz="1100"/>
              <a:t>Federated Learning allows AI models to be trained across multiple decentralized devices, enhancing data privacy in space applications.</a:t>
            </a:r>
          </a:p>
          <a:p>
            <a:pPr marL="0" indent="0">
              <a:spcBef>
                <a:spcPts val="2500"/>
              </a:spcBef>
              <a:buNone/>
            </a:pPr>
            <a:r>
              <a:rPr lang="en-US" sz="1100" b="1"/>
              <a:t>Autonomous Spacecraft</a:t>
            </a:r>
          </a:p>
          <a:p>
            <a:pPr marL="0" lvl="1" indent="0">
              <a:buNone/>
            </a:pPr>
            <a:r>
              <a:rPr lang="en-US" sz="1100"/>
              <a:t>Advancements in AI are enabling spacecraft to operate autonomously, improving mission efficiency and reducing the need for human intervention.</a:t>
            </a:r>
          </a:p>
          <a:p>
            <a:pPr marL="0" indent="0">
              <a:spcBef>
                <a:spcPts val="2500"/>
              </a:spcBef>
              <a:buNone/>
            </a:pPr>
            <a:r>
              <a:rPr lang="en-US" sz="1100" b="1"/>
              <a:t>Responsible AI Practices</a:t>
            </a:r>
          </a:p>
          <a:p>
            <a:pPr marL="0" lvl="1" indent="0">
              <a:buNone/>
            </a:pPr>
            <a:r>
              <a:rPr lang="en-US" sz="1100"/>
              <a:t>Implementing responsible AI practices ensures the ethical use of AI in space, addressing concerns related to bias, transparency, and accountability.</a:t>
            </a:r>
          </a:p>
        </p:txBody>
      </p:sp>
      <p:pic>
        <p:nvPicPr>
          <p:cNvPr id="5" name="Content Placeholder 4" descr="Artificial Intelligence digital concept with brain shape">
            <a:extLst>
              <a:ext uri="{FF2B5EF4-FFF2-40B4-BE49-F238E27FC236}">
                <a16:creationId xmlns:a16="http://schemas.microsoft.com/office/drawing/2014/main" id="{10F2D3E3-B3A6-46AE-B80E-3F18EE940F74}"/>
              </a:ext>
            </a:extLst>
          </p:cNvPr>
          <p:cNvPicPr>
            <a:picLocks noGrp="1" noChangeAspect="1"/>
          </p:cNvPicPr>
          <p:nvPr>
            <p:ph sz="half" idx="1"/>
          </p:nvPr>
        </p:nvPicPr>
        <p:blipFill>
          <a:blip r:embed="rId3"/>
          <a:srcRect l="13338" r="19921"/>
          <a:stretch>
            <a:fillRect/>
          </a:stretch>
        </p:blipFill>
        <p:spPr>
          <a:xfrm>
            <a:off x="6096000" y="1"/>
            <a:ext cx="6102825" cy="6858000"/>
          </a:xfrm>
          <a:prstGeom prst="rect">
            <a:avLst/>
          </a:prstGeom>
        </p:spPr>
      </p:pic>
    </p:spTree>
    <p:extLst>
      <p:ext uri="{BB962C8B-B14F-4D97-AF65-F5344CB8AC3E}">
        <p14:creationId xmlns:p14="http://schemas.microsoft.com/office/powerpoint/2010/main" val="26032052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73225-6BCA-1D2F-3770-AD3FB5C9A159}"/>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Multimodal AI in Space</a:t>
            </a:r>
          </a:p>
        </p:txBody>
      </p:sp>
      <p:pic>
        <p:nvPicPr>
          <p:cNvPr id="5" name="Content Placeholder 4" descr="Digital Earth">
            <a:extLst>
              <a:ext uri="{FF2B5EF4-FFF2-40B4-BE49-F238E27FC236}">
                <a16:creationId xmlns:a16="http://schemas.microsoft.com/office/drawing/2014/main" id="{EC41AE9C-DCDF-4AEC-96FB-7F1A3CD9BBC2}"/>
              </a:ext>
            </a:extLst>
          </p:cNvPr>
          <p:cNvPicPr>
            <a:picLocks noGrp="1" noChangeAspect="1"/>
          </p:cNvPicPr>
          <p:nvPr>
            <p:ph sz="half" idx="1"/>
          </p:nvPr>
        </p:nvPicPr>
        <p:blipFill>
          <a:blip r:embed="rId3"/>
          <a:srcRect l="28411" r="31314"/>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4C8851E3-3701-0E70-212C-3327FA40048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Integration of Multiple Data Types</a:t>
            </a:r>
          </a:p>
          <a:p>
            <a:pPr marL="0" lvl="1" indent="0">
              <a:buNone/>
            </a:pPr>
            <a:r>
              <a:rPr lang="en-US" sz="1400"/>
              <a:t>Multimodal AI integrates text, images, and voice, enhancing spacecraft's capability to handle complex operations.</a:t>
            </a:r>
          </a:p>
          <a:p>
            <a:pPr marL="0" indent="0">
              <a:spcBef>
                <a:spcPts val="2500"/>
              </a:spcBef>
              <a:buNone/>
            </a:pPr>
            <a:r>
              <a:rPr lang="en-US" sz="1400" b="1"/>
              <a:t>Enhanced Decision-Making</a:t>
            </a:r>
          </a:p>
          <a:p>
            <a:pPr marL="0" lvl="1" indent="0">
              <a:buNone/>
            </a:pPr>
            <a:r>
              <a:rPr lang="en-US" sz="1400"/>
              <a:t>By processing diverse data types, multimodal AI improves decision-making in spacecraft and space missions.</a:t>
            </a:r>
          </a:p>
          <a:p>
            <a:pPr marL="0" indent="0">
              <a:spcBef>
                <a:spcPts val="2500"/>
              </a:spcBef>
              <a:buNone/>
            </a:pPr>
            <a:r>
              <a:rPr lang="en-US" sz="1400" b="1"/>
              <a:t>Improved Operational Efficiency</a:t>
            </a:r>
          </a:p>
          <a:p>
            <a:pPr marL="0" lvl="1" indent="0">
              <a:buNone/>
            </a:pPr>
            <a:r>
              <a:rPr lang="en-US" sz="1400"/>
              <a:t>Multimodal AI leads to improved operational efficiency, streamlining processes and enhancing mission success.</a:t>
            </a:r>
          </a:p>
        </p:txBody>
      </p:sp>
    </p:spTree>
    <p:extLst>
      <p:ext uri="{BB962C8B-B14F-4D97-AF65-F5344CB8AC3E}">
        <p14:creationId xmlns:p14="http://schemas.microsoft.com/office/powerpoint/2010/main" val="40318926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C9CF7A-8B9D-9ED9-F80E-769F8236E249}"/>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b="1"/>
              <a:t>Federated Learning Benefits</a:t>
            </a:r>
          </a:p>
        </p:txBody>
      </p:sp>
      <p:sp>
        <p:nvSpPr>
          <p:cNvPr id="4" name="Content Placeholder 3">
            <a:extLst>
              <a:ext uri="{FF2B5EF4-FFF2-40B4-BE49-F238E27FC236}">
                <a16:creationId xmlns:a16="http://schemas.microsoft.com/office/drawing/2014/main" id="{0BF52B59-E7FA-2481-4817-FA318210752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0" y="2470244"/>
            <a:ext cx="5334197" cy="3769835"/>
          </a:xfrm>
        </p:spPr>
        <p:txBody>
          <a:bodyPr>
            <a:normAutofit/>
          </a:bodyPr>
          <a:lstStyle/>
          <a:p>
            <a:pPr marL="0" indent="0">
              <a:spcBef>
                <a:spcPts val="2500"/>
              </a:spcBef>
              <a:buNone/>
            </a:pPr>
            <a:r>
              <a:rPr lang="en-US" sz="1400" b="1"/>
              <a:t>Enhanced Collaboration</a:t>
            </a:r>
          </a:p>
          <a:p>
            <a:pPr marL="0" lvl="1" indent="0">
              <a:buNone/>
            </a:pPr>
            <a:r>
              <a:rPr lang="en-US" sz="1400"/>
              <a:t>Federated Learning allows satellites to collaborate and share AI models, improving mission efficiency and effectiveness.</a:t>
            </a:r>
          </a:p>
          <a:p>
            <a:pPr marL="0" indent="0">
              <a:spcBef>
                <a:spcPts val="2500"/>
              </a:spcBef>
              <a:buNone/>
            </a:pPr>
            <a:r>
              <a:rPr lang="en-US" sz="1400" b="1"/>
              <a:t>Improved Data Privacy</a:t>
            </a:r>
          </a:p>
          <a:p>
            <a:pPr marL="0" lvl="1" indent="0">
              <a:buNone/>
            </a:pPr>
            <a:r>
              <a:rPr lang="en-US" sz="1400"/>
              <a:t>The decentralized approach of Federated Learning ensures better data privacy by minimizing the need for centralized data storage.</a:t>
            </a:r>
          </a:p>
          <a:p>
            <a:pPr marL="0" indent="0">
              <a:spcBef>
                <a:spcPts val="2500"/>
              </a:spcBef>
              <a:buNone/>
            </a:pPr>
            <a:r>
              <a:rPr lang="en-US" sz="1400" b="1"/>
              <a:t>Reduced Centralized Processing</a:t>
            </a:r>
          </a:p>
          <a:p>
            <a:pPr marL="0" lvl="1" indent="0">
              <a:buNone/>
            </a:pPr>
            <a:r>
              <a:rPr lang="en-US" sz="1400"/>
              <a:t>Federated Learning reduces the requirement for extensive centralized data processing, making space missions more efficient.</a:t>
            </a:r>
          </a:p>
        </p:txBody>
      </p:sp>
      <p:pic>
        <p:nvPicPr>
          <p:cNvPr id="5" name="Content Placeholder 4" descr="Space Station is orbiting around the Earth">
            <a:extLst>
              <a:ext uri="{FF2B5EF4-FFF2-40B4-BE49-F238E27FC236}">
                <a16:creationId xmlns:a16="http://schemas.microsoft.com/office/drawing/2014/main" id="{7F022383-308A-484A-BDE4-04A59DA8E2DE}"/>
              </a:ext>
            </a:extLst>
          </p:cNvPr>
          <p:cNvPicPr>
            <a:picLocks noGrp="1" noChangeAspect="1"/>
          </p:cNvPicPr>
          <p:nvPr>
            <p:ph sz="half" idx="1"/>
          </p:nvPr>
        </p:nvPicPr>
        <p:blipFill>
          <a:blip r:embed="rId3"/>
          <a:srcRect l="21971" r="26192"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082736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999E2-C864-B4A4-2A4F-22B31745C414}"/>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b="1"/>
              <a:t>Autonomous Spacecraft</a:t>
            </a:r>
          </a:p>
        </p:txBody>
      </p:sp>
      <p:pic>
        <p:nvPicPr>
          <p:cNvPr id="5" name="Content Placeholder 4" descr="Artificial Intelligence - 3d art image. Technology, augmented reality (AR), virtual reality (VR) concepts. Abstract backgrounds.">
            <a:extLst>
              <a:ext uri="{FF2B5EF4-FFF2-40B4-BE49-F238E27FC236}">
                <a16:creationId xmlns:a16="http://schemas.microsoft.com/office/drawing/2014/main" id="{8DAFB496-9DBE-43D8-A90A-D310A48918B7}"/>
              </a:ext>
            </a:extLst>
          </p:cNvPr>
          <p:cNvPicPr>
            <a:picLocks noGrp="1" noChangeAspect="1"/>
          </p:cNvPicPr>
          <p:nvPr>
            <p:ph sz="half" idx="1"/>
          </p:nvPr>
        </p:nvPicPr>
        <p:blipFill>
          <a:blip r:embed="rId3"/>
          <a:srcRect l="20777" r="29054"/>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Content Placeholder 3">
            <a:extLst>
              <a:ext uri="{FF2B5EF4-FFF2-40B4-BE49-F238E27FC236}">
                <a16:creationId xmlns:a16="http://schemas.microsoft.com/office/drawing/2014/main" id="{39CD6248-02C2-A76A-0CCF-A9C65DCE1D3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513788" y="2333297"/>
            <a:ext cx="4840010" cy="3843666"/>
          </a:xfrm>
        </p:spPr>
        <p:txBody>
          <a:bodyPr>
            <a:normAutofit/>
          </a:bodyPr>
          <a:lstStyle/>
          <a:p>
            <a:pPr marL="0" indent="0">
              <a:spcBef>
                <a:spcPts val="2500"/>
              </a:spcBef>
              <a:buNone/>
            </a:pPr>
            <a:r>
              <a:rPr lang="en-US" sz="1400" b="1" dirty="0"/>
              <a:t>AI-Driven Navigation</a:t>
            </a:r>
          </a:p>
          <a:p>
            <a:pPr marL="0" lvl="1" indent="0">
              <a:buNone/>
            </a:pPr>
            <a:r>
              <a:rPr lang="en-US" sz="1400" dirty="0"/>
              <a:t>Autonomous spacecraft use AI to navigate through space efficiently without human intervention, ensuring precise and safe travel.</a:t>
            </a:r>
          </a:p>
          <a:p>
            <a:pPr marL="0" indent="0">
              <a:spcBef>
                <a:spcPts val="2500"/>
              </a:spcBef>
              <a:buNone/>
            </a:pPr>
            <a:r>
              <a:rPr lang="en-US" sz="1400" b="1" dirty="0"/>
              <a:t>Self-Sufficient Missions</a:t>
            </a:r>
          </a:p>
          <a:p>
            <a:pPr marL="0" lvl="1" indent="0">
              <a:buNone/>
            </a:pPr>
            <a:r>
              <a:rPr lang="en-US" sz="1400" dirty="0"/>
              <a:t>These spacecraft can conduct long-term missions independently, making decisions and adapting to new environments autonomously.</a:t>
            </a:r>
          </a:p>
          <a:p>
            <a:pPr marL="0" indent="0">
              <a:spcBef>
                <a:spcPts val="2500"/>
              </a:spcBef>
              <a:buNone/>
            </a:pPr>
            <a:r>
              <a:rPr lang="en-US" sz="1400" b="1" dirty="0"/>
              <a:t>New Exploration Opportunities</a:t>
            </a:r>
          </a:p>
          <a:p>
            <a:pPr marL="0" lvl="1" indent="0">
              <a:buNone/>
            </a:pPr>
            <a:r>
              <a:rPr lang="en-US" sz="1400" dirty="0"/>
              <a:t>Autonomous probes open up new possibilities for space exploration by reaching destinations previously inaccessible due to human limitations.</a:t>
            </a:r>
          </a:p>
        </p:txBody>
      </p:sp>
    </p:spTree>
    <p:extLst>
      <p:ext uri="{BB962C8B-B14F-4D97-AF65-F5344CB8AC3E}">
        <p14:creationId xmlns:p14="http://schemas.microsoft.com/office/powerpoint/2010/main" val="7174398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7" name="Rectangle 1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221037-6E15-9F86-4B2F-5974D6CB74F6}"/>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a:t>Ethical AI in Space</a:t>
            </a:r>
          </a:p>
        </p:txBody>
      </p:sp>
      <p:sp>
        <p:nvSpPr>
          <p:cNvPr id="4" name="Content Placeholder 3">
            <a:extLst>
              <a:ext uri="{FF2B5EF4-FFF2-40B4-BE49-F238E27FC236}">
                <a16:creationId xmlns:a16="http://schemas.microsoft.com/office/drawing/2014/main" id="{C1D9511E-97B5-9C9F-F33C-B18B891D8F4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2" y="2743200"/>
            <a:ext cx="4646905" cy="3613149"/>
          </a:xfrm>
        </p:spPr>
        <p:txBody>
          <a:bodyPr>
            <a:normAutofit/>
          </a:bodyPr>
          <a:lstStyle/>
          <a:p>
            <a:pPr marL="0" indent="0">
              <a:spcBef>
                <a:spcPts val="2500"/>
              </a:spcBef>
              <a:buNone/>
            </a:pPr>
            <a:r>
              <a:rPr lang="en-US" sz="1400" b="1" dirty="0"/>
              <a:t>Addressing AI Bias</a:t>
            </a:r>
          </a:p>
          <a:p>
            <a:pPr marL="0" lvl="1" indent="0">
              <a:buNone/>
            </a:pPr>
            <a:r>
              <a:rPr lang="en-US" sz="1400" dirty="0"/>
              <a:t>Implementing responsible AI practices to minimize bias in AI-powered space technology decisions.</a:t>
            </a:r>
          </a:p>
          <a:p>
            <a:pPr marL="0" indent="0">
              <a:spcBef>
                <a:spcPts val="2500"/>
              </a:spcBef>
              <a:buNone/>
            </a:pPr>
            <a:r>
              <a:rPr lang="en-US" sz="1400" b="1" dirty="0"/>
              <a:t>Transparency in AI</a:t>
            </a:r>
          </a:p>
          <a:p>
            <a:pPr marL="0" lvl="1" indent="0">
              <a:buNone/>
            </a:pPr>
            <a:r>
              <a:rPr lang="en-US" sz="1400" dirty="0"/>
              <a:t>Ensuring transparency in AI systems to maintain trust in space technology applications.</a:t>
            </a:r>
          </a:p>
          <a:p>
            <a:pPr marL="0" indent="0">
              <a:spcBef>
                <a:spcPts val="2500"/>
              </a:spcBef>
              <a:buNone/>
            </a:pPr>
            <a:r>
              <a:rPr lang="en-US" sz="1400" b="1" dirty="0"/>
              <a:t>Accountability in AI</a:t>
            </a:r>
          </a:p>
          <a:p>
            <a:pPr marL="0" lvl="1" indent="0">
              <a:buNone/>
            </a:pPr>
            <a:r>
              <a:rPr lang="en-US" sz="1400" dirty="0"/>
              <a:t>Promoting accountability in AI systems for fair and ethical space technology decisions.</a:t>
            </a:r>
          </a:p>
          <a:p>
            <a:pPr marL="0" indent="0">
              <a:spcBef>
                <a:spcPts val="2500"/>
              </a:spcBef>
              <a:buNone/>
            </a:pPr>
            <a:r>
              <a:rPr lang="en-US" sz="1400" b="1" dirty="0"/>
              <a:t>Equitable Outcomes</a:t>
            </a:r>
          </a:p>
          <a:p>
            <a:pPr marL="0" lvl="1" indent="0">
              <a:buNone/>
            </a:pPr>
            <a:r>
              <a:rPr lang="en-US" sz="1400" dirty="0"/>
              <a:t>Ensuring AI systems promote fairness and equitable outcomes in space technology applications.</a:t>
            </a:r>
          </a:p>
        </p:txBody>
      </p:sp>
      <p:pic>
        <p:nvPicPr>
          <p:cNvPr id="5" name="Content Placeholder 4" descr="3D laser pattern">
            <a:extLst>
              <a:ext uri="{FF2B5EF4-FFF2-40B4-BE49-F238E27FC236}">
                <a16:creationId xmlns:a16="http://schemas.microsoft.com/office/drawing/2014/main" id="{6212B4A5-37F8-4B75-AD43-6A9FB63AF1EB}"/>
              </a:ext>
            </a:extLst>
          </p:cNvPr>
          <p:cNvPicPr>
            <a:picLocks noGrp="1" noChangeAspect="1"/>
          </p:cNvPicPr>
          <p:nvPr>
            <p:ph sz="half" idx="1"/>
          </p:nvPr>
        </p:nvPicPr>
        <p:blipFill>
          <a:blip r:embed="rId3"/>
          <a:srcRect l="8642" r="31957" b="-2"/>
          <a:stretch>
            <a:fillRect/>
          </a:stretch>
        </p:blipFill>
        <p:spPr>
          <a:xfrm>
            <a:off x="6096000" y="1"/>
            <a:ext cx="6102825" cy="6858000"/>
          </a:xfrm>
          <a:prstGeom prst="rect">
            <a:avLst/>
          </a:prstGeom>
        </p:spPr>
      </p:pic>
    </p:spTree>
    <p:extLst>
      <p:ext uri="{BB962C8B-B14F-4D97-AF65-F5344CB8AC3E}">
        <p14:creationId xmlns:p14="http://schemas.microsoft.com/office/powerpoint/2010/main" val="2510992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A19FBC-C178-0BF3-FA15-27D94E02B11C}"/>
              </a:ext>
            </a:extLst>
          </p:cNvPr>
          <p:cNvSpPr>
            <a:spLocks noGrp="1"/>
          </p:cNvSpPr>
          <p:nvPr>
            <p:ph type="title"/>
          </p:nvPr>
        </p:nvSpPr>
        <p:spPr>
          <a:xfrm>
            <a:off x="158175" y="586855"/>
            <a:ext cx="3509913" cy="3387497"/>
          </a:xfrm>
        </p:spPr>
        <p:txBody>
          <a:bodyPr anchor="b">
            <a:normAutofit/>
          </a:bodyPr>
          <a:lstStyle/>
          <a:p>
            <a:pPr algn="r"/>
            <a:r>
              <a:rPr lang="en-US" sz="4000" b="1" dirty="0">
                <a:solidFill>
                  <a:schemeClr val="bg1"/>
                </a:solidFill>
              </a:rPr>
              <a:t>AI Is Revolutionizing the Space Industry</a:t>
            </a:r>
            <a:endParaRPr lang="en-US" sz="4000" dirty="0">
              <a:solidFill>
                <a:schemeClr val="bg1"/>
              </a:solidFill>
            </a:endParaRPr>
          </a:p>
        </p:txBody>
      </p:sp>
      <p:sp>
        <p:nvSpPr>
          <p:cNvPr id="5" name="Content Placeholder 4">
            <a:extLst>
              <a:ext uri="{FF2B5EF4-FFF2-40B4-BE49-F238E27FC236}">
                <a16:creationId xmlns:a16="http://schemas.microsoft.com/office/drawing/2014/main" id="{C147F018-014D-F1A2-BDB1-E6B4D6C95511}"/>
              </a:ext>
            </a:extLst>
          </p:cNvPr>
          <p:cNvSpPr>
            <a:spLocks noGrp="1"/>
          </p:cNvSpPr>
          <p:nvPr>
            <p:ph idx="1"/>
          </p:nvPr>
        </p:nvSpPr>
        <p:spPr>
          <a:xfrm>
            <a:off x="4192945" y="736938"/>
            <a:ext cx="7840880" cy="4366004"/>
          </a:xfrm>
        </p:spPr>
        <p:txBody>
          <a:bodyPr>
            <a:normAutofit fontScale="77500" lnSpcReduction="20000"/>
          </a:bodyPr>
          <a:lstStyle/>
          <a:p>
            <a:pPr marL="0" indent="0">
              <a:buNone/>
            </a:pPr>
            <a:endParaRPr lang="en-US" dirty="0"/>
          </a:p>
          <a:p>
            <a:pPr marL="0" indent="0">
              <a:buNone/>
            </a:pPr>
            <a:r>
              <a:rPr lang="en-US" dirty="0">
                <a:hlinkClick r:id="rId3"/>
              </a:rPr>
              <a:t>https://youtu.be/4lJcPVJmkaE?si=9zSTZezbHVpfsyUW</a:t>
            </a:r>
            <a:endParaRPr lang="en-US" dirty="0"/>
          </a:p>
          <a:p>
            <a:pPr marL="0" indent="0">
              <a:buNone/>
            </a:pPr>
            <a:r>
              <a:rPr lang="en-US" dirty="0"/>
              <a:t> </a:t>
            </a:r>
          </a:p>
          <a:p>
            <a:pPr marL="0" indent="0">
              <a:buNone/>
            </a:pPr>
            <a:endParaRPr lang="en-US" dirty="0"/>
          </a:p>
          <a:p>
            <a:pPr marL="0" indent="0">
              <a:buNone/>
            </a:pPr>
            <a:r>
              <a:rPr lang="en-US" dirty="0"/>
              <a:t>This video is a bit older but is still highly relevant and dives right into our current topic of how “Artificial Intelligence (AI) is revolutionizing the space industry. NASA’s frontier development lab is working with companies like Google, IBM and Microsoft to develop industry changing AI systems, including machine learning neural networks . This technology has already changed the satellite industry and been utilized in multiple robots for the ISS, including CIMON, the </a:t>
            </a:r>
            <a:r>
              <a:rPr lang="en-US" dirty="0" err="1"/>
              <a:t>Robonaut</a:t>
            </a:r>
            <a:r>
              <a:rPr lang="en-US" dirty="0"/>
              <a:t>, </a:t>
            </a:r>
            <a:r>
              <a:rPr lang="en-US" dirty="0" err="1"/>
              <a:t>Kirobo</a:t>
            </a:r>
            <a:r>
              <a:rPr lang="en-US" dirty="0"/>
              <a:t> and the Int-Ball. In the future, artificial intelligence may help with terraforming, reduce space costs, and eventually replace astronauts!”</a:t>
            </a:r>
          </a:p>
        </p:txBody>
      </p:sp>
    </p:spTree>
    <p:extLst>
      <p:ext uri="{BB962C8B-B14F-4D97-AF65-F5344CB8AC3E}">
        <p14:creationId xmlns:p14="http://schemas.microsoft.com/office/powerpoint/2010/main" val="15587281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5DDDE5-6379-ABD4-63F0-2B71EB1A4451}"/>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b="1" dirty="0"/>
              <a:t>What is Space?</a:t>
            </a:r>
          </a:p>
        </p:txBody>
      </p:sp>
      <p:sp>
        <p:nvSpPr>
          <p:cNvPr id="4" name="Content Placeholder 3">
            <a:extLst>
              <a:ext uri="{FF2B5EF4-FFF2-40B4-BE49-F238E27FC236}">
                <a16:creationId xmlns:a16="http://schemas.microsoft.com/office/drawing/2014/main" id="{636D01A1-BC82-1C1D-0AF8-DB3F342DB69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6680" y="2405067"/>
            <a:ext cx="6002110" cy="3729034"/>
          </a:xfrm>
        </p:spPr>
        <p:txBody>
          <a:bodyPr>
            <a:normAutofit/>
          </a:bodyPr>
          <a:lstStyle/>
          <a:p>
            <a:pPr marL="0" indent="0">
              <a:spcBef>
                <a:spcPts val="2500"/>
              </a:spcBef>
              <a:buNone/>
            </a:pPr>
            <a:r>
              <a:rPr lang="en-US" sz="1400" b="1" dirty="0"/>
              <a:t>Vast Expanse</a:t>
            </a:r>
          </a:p>
          <a:p>
            <a:pPr marL="0" lvl="1" indent="0">
              <a:buNone/>
            </a:pPr>
            <a:r>
              <a:rPr lang="en-US" sz="1400" dirty="0"/>
              <a:t>Space is the immense area beyond Earth’s atmosphere, filled with planets, stars, galaxies, and cosmic phenomena.</a:t>
            </a:r>
          </a:p>
          <a:p>
            <a:pPr marL="0" indent="0">
              <a:spcBef>
                <a:spcPts val="2500"/>
              </a:spcBef>
              <a:buNone/>
            </a:pPr>
            <a:r>
              <a:rPr lang="en-US" sz="1400" b="1" dirty="0"/>
              <a:t>Scientific Discovery</a:t>
            </a:r>
          </a:p>
          <a:p>
            <a:pPr marL="0" lvl="1" indent="0">
              <a:buNone/>
            </a:pPr>
            <a:r>
              <a:rPr lang="en-US" sz="1400" dirty="0"/>
              <a:t>Scientists study space to understand the universe, uncovering its secrets and expanding human knowledge.</a:t>
            </a:r>
          </a:p>
          <a:p>
            <a:pPr marL="0" indent="0">
              <a:spcBef>
                <a:spcPts val="2500"/>
              </a:spcBef>
              <a:buNone/>
            </a:pPr>
            <a:r>
              <a:rPr lang="en-US" sz="1400" b="1" dirty="0"/>
              <a:t>Commercial Activity</a:t>
            </a:r>
          </a:p>
          <a:p>
            <a:pPr marL="0" lvl="1" indent="0">
              <a:buNone/>
            </a:pPr>
            <a:r>
              <a:rPr lang="en-US" sz="1400" dirty="0"/>
              <a:t>Companies explore commercial opportunities in space, such as satellite communications and space tourism.</a:t>
            </a:r>
          </a:p>
        </p:txBody>
      </p:sp>
      <p:pic>
        <p:nvPicPr>
          <p:cNvPr id="5" name="Content Placeholder 4" descr="A digitally generated image comprising a ringed exo planet and an orange coloured nebula.&#10;NOTE FOR INSPECTOR: All material used has been digitally produced by me from original texture  photographs taken by me. No other material from anyone else has been used in this image. All copyright is mine. Thanks.">
            <a:extLst>
              <a:ext uri="{FF2B5EF4-FFF2-40B4-BE49-F238E27FC236}">
                <a16:creationId xmlns:a16="http://schemas.microsoft.com/office/drawing/2014/main" id="{D1516D96-A365-4198-A1E2-57467E98A2CA}"/>
              </a:ext>
            </a:extLst>
          </p:cNvPr>
          <p:cNvPicPr>
            <a:picLocks noGrp="1" noChangeAspect="1"/>
          </p:cNvPicPr>
          <p:nvPr>
            <p:ph sz="half" idx="1"/>
          </p:nvPr>
        </p:nvPicPr>
        <p:blipFill>
          <a:blip r:embed="rId3"/>
          <a:srcRect r="51406" b="-1"/>
          <a:stretch>
            <a:fillRect/>
          </a:stretch>
        </p:blipFill>
        <p:spPr>
          <a:xfrm>
            <a:off x="7199440" y="10"/>
            <a:ext cx="4992560" cy="6857990"/>
          </a:xfrm>
          <a:prstGeom prst="rect">
            <a:avLst/>
          </a:prstGeom>
          <a:effectLst/>
        </p:spPr>
      </p:pic>
    </p:spTree>
    <p:extLst>
      <p:ext uri="{BB962C8B-B14F-4D97-AF65-F5344CB8AC3E}">
        <p14:creationId xmlns:p14="http://schemas.microsoft.com/office/powerpoint/2010/main" val="10772221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igh tech research laboratory">
            <a:extLst>
              <a:ext uri="{FF2B5EF4-FFF2-40B4-BE49-F238E27FC236}">
                <a16:creationId xmlns:a16="http://schemas.microsoft.com/office/drawing/2014/main" id="{11CA9C27-7F05-4A61-9A21-423F416B7D55}"/>
              </a:ext>
            </a:extLst>
          </p:cNvPr>
          <p:cNvPicPr>
            <a:picLocks noGrp="1" noChangeAspect="1"/>
          </p:cNvPicPr>
          <p:nvPr>
            <p:ph sz="half" idx="1"/>
          </p:nvPr>
        </p:nvPicPr>
        <p:blipFill>
          <a:blip r:embed="rId3"/>
          <a:srcRect l="16410" r="17000"/>
          <a:stretch>
            <a:fillRect/>
          </a:stretch>
        </p:blipFill>
        <p:spPr>
          <a:xfrm>
            <a:off x="6103027" y="10"/>
            <a:ext cx="6088971" cy="6857990"/>
          </a:xfrm>
          <a:prstGeom prst="rect">
            <a:avLst/>
          </a:prstGeom>
        </p:spPr>
      </p:pic>
      <p:sp useBgFill="1">
        <p:nvSpPr>
          <p:cNvPr id="24" name="Rectangle 23">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B4D89-2222-EE7B-CF06-FD0128065FDC}"/>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b="1"/>
              <a:t>Conclusion</a:t>
            </a:r>
          </a:p>
        </p:txBody>
      </p:sp>
      <p:sp>
        <p:nvSpPr>
          <p:cNvPr id="4" name="Content Placeholder 3">
            <a:extLst>
              <a:ext uri="{FF2B5EF4-FFF2-40B4-BE49-F238E27FC236}">
                <a16:creationId xmlns:a16="http://schemas.microsoft.com/office/drawing/2014/main" id="{2FFEABF5-9955-D9C2-1BF8-D76DA6AC565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1" y="2884929"/>
            <a:ext cx="4659756" cy="3374137"/>
          </a:xfrm>
        </p:spPr>
        <p:txBody>
          <a:bodyPr>
            <a:normAutofit/>
          </a:bodyPr>
          <a:lstStyle/>
          <a:p>
            <a:pPr marL="0" indent="0">
              <a:spcBef>
                <a:spcPts val="2500"/>
              </a:spcBef>
              <a:buNone/>
            </a:pPr>
            <a:r>
              <a:rPr lang="en-US" sz="1200" b="1"/>
              <a:t>Efficiency Improvements</a:t>
            </a:r>
          </a:p>
          <a:p>
            <a:pPr marL="0" lvl="1" indent="0">
              <a:buNone/>
            </a:pPr>
            <a:r>
              <a:rPr lang="en-US" sz="1200"/>
              <a:t>AI technology is enhancing the efficiency of space operations, streamlining processes and reducing resource consumption.</a:t>
            </a:r>
          </a:p>
          <a:p>
            <a:pPr marL="0" indent="0">
              <a:spcBef>
                <a:spcPts val="2500"/>
              </a:spcBef>
              <a:buNone/>
            </a:pPr>
            <a:r>
              <a:rPr lang="en-US" sz="1200" b="1"/>
              <a:t>Autonomous Control</a:t>
            </a:r>
          </a:p>
          <a:p>
            <a:pPr marL="0" lvl="1" indent="0">
              <a:buNone/>
            </a:pPr>
            <a:r>
              <a:rPr lang="en-US" sz="1200"/>
              <a:t>Autonomous systems driven by AI are taking over manual tasks, increasing the precision and reliability of space missions.</a:t>
            </a:r>
          </a:p>
          <a:p>
            <a:pPr marL="0" indent="0">
              <a:spcBef>
                <a:spcPts val="2500"/>
              </a:spcBef>
              <a:buNone/>
            </a:pPr>
            <a:r>
              <a:rPr lang="en-US" sz="1200" b="1"/>
              <a:t>Ethical Considerations</a:t>
            </a:r>
          </a:p>
          <a:p>
            <a:pPr marL="0" lvl="1" indent="0">
              <a:buNone/>
            </a:pPr>
            <a:r>
              <a:rPr lang="en-US" sz="1200"/>
              <a:t>AI integration in space operations is ensuring ethical practices, promoting safer and more responsible exploration.</a:t>
            </a:r>
          </a:p>
          <a:p>
            <a:pPr marL="0" indent="0">
              <a:spcBef>
                <a:spcPts val="2500"/>
              </a:spcBef>
              <a:buNone/>
            </a:pPr>
            <a:r>
              <a:rPr lang="en-US" sz="1200" b="1"/>
              <a:t>Future Innovations</a:t>
            </a:r>
          </a:p>
          <a:p>
            <a:pPr marL="0" lvl="1" indent="0">
              <a:buNone/>
            </a:pPr>
            <a:r>
              <a:rPr lang="en-US" sz="1200"/>
              <a:t>Embracing AI trends will unlock new possibilities, driving forward the next era of space innovation and exploration.</a:t>
            </a:r>
          </a:p>
        </p:txBody>
      </p:sp>
    </p:spTree>
    <p:extLst>
      <p:ext uri="{BB962C8B-B14F-4D97-AF65-F5344CB8AC3E}">
        <p14:creationId xmlns:p14="http://schemas.microsoft.com/office/powerpoint/2010/main" val="3608018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2ADE8-395A-1F39-2EE1-A327B0A7A410}"/>
              </a:ext>
            </a:extLst>
          </p:cNvPr>
          <p:cNvSpPr>
            <a:spLocks noGrp="1"/>
          </p:cNvSpPr>
          <p:nvPr>
            <p:ph type="title"/>
          </p:nvPr>
        </p:nvSpPr>
        <p:spPr>
          <a:xfrm>
            <a:off x="5568534" y="603504"/>
            <a:ext cx="5916169" cy="652419"/>
          </a:xfrm>
        </p:spPr>
        <p:txBody>
          <a:bodyPr vert="horz" lIns="91440" tIns="45720" rIns="91440" bIns="45720" rtlCol="0" anchor="b">
            <a:normAutofit/>
          </a:bodyPr>
          <a:lstStyle/>
          <a:p>
            <a:r>
              <a:rPr lang="en-US" sz="3600" b="1" kern="1200" dirty="0">
                <a:solidFill>
                  <a:schemeClr val="tx1"/>
                </a:solidFill>
                <a:latin typeface="+mj-lt"/>
                <a:ea typeface="+mj-ea"/>
                <a:cs typeface="+mj-cs"/>
              </a:rPr>
              <a:t>References</a:t>
            </a:r>
          </a:p>
        </p:txBody>
      </p:sp>
      <p:pic>
        <p:nvPicPr>
          <p:cNvPr id="5" name="Content Placeholder 4" descr="Human and robots to work together in the near future. This combination will accelerate developing technology. Businessman and cyborg organizes global communication.">
            <a:extLst>
              <a:ext uri="{FF2B5EF4-FFF2-40B4-BE49-F238E27FC236}">
                <a16:creationId xmlns:a16="http://schemas.microsoft.com/office/drawing/2014/main" id="{EF923AA8-C59B-4A94-BEE6-66133EF7BB77}"/>
              </a:ext>
            </a:extLst>
          </p:cNvPr>
          <p:cNvPicPr>
            <a:picLocks noGrp="1" noChangeAspect="1"/>
          </p:cNvPicPr>
          <p:nvPr>
            <p:ph sz="half" idx="1"/>
          </p:nvPr>
        </p:nvPicPr>
        <p:blipFill>
          <a:blip r:embed="rId3"/>
          <a:srcRect l="8751" r="46499"/>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0A03FDAF-08E8-6BAD-D86B-79C405B41D6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1553269"/>
            <a:ext cx="6241549" cy="4858547"/>
          </a:xfrm>
        </p:spPr>
        <p:txBody>
          <a:bodyPr>
            <a:normAutofit lnSpcReduction="10000"/>
          </a:bodyPr>
          <a:lstStyle/>
          <a:p>
            <a:pPr marL="0" indent="0">
              <a:spcBef>
                <a:spcPts val="2500"/>
              </a:spcBef>
              <a:buNone/>
            </a:pPr>
            <a:r>
              <a:rPr lang="en-US" sz="1400" dirty="0"/>
              <a:t>European Space Agency. (2023). AI applications in space exploration. ESA. </a:t>
            </a:r>
            <a:r>
              <a:rPr lang="en-US" sz="1400" dirty="0">
                <a:hlinkClick r:id="rId4"/>
              </a:rPr>
              <a:t>https://www.esa.int</a:t>
            </a:r>
            <a:r>
              <a:rPr lang="en-US" sz="1400" dirty="0"/>
              <a:t> </a:t>
            </a:r>
          </a:p>
          <a:p>
            <a:pPr marL="0" indent="0">
              <a:spcBef>
                <a:spcPts val="2500"/>
              </a:spcBef>
              <a:buNone/>
            </a:pPr>
            <a:r>
              <a:rPr lang="en-US" sz="1400" dirty="0"/>
              <a:t>NASA. (2024). Artificial intelligence in space missions. NASA. </a:t>
            </a:r>
            <a:r>
              <a:rPr lang="en-US" sz="1400" dirty="0">
                <a:hlinkClick r:id="rId5"/>
              </a:rPr>
              <a:t>https://www.nasa.gov</a:t>
            </a:r>
            <a:r>
              <a:rPr lang="en-US" sz="1400" dirty="0"/>
              <a:t> </a:t>
            </a:r>
          </a:p>
          <a:p>
            <a:pPr marL="0" indent="0">
              <a:spcBef>
                <a:spcPts val="2500"/>
              </a:spcBef>
              <a:buNone/>
            </a:pPr>
            <a:r>
              <a:rPr lang="en-US" sz="1400" dirty="0"/>
              <a:t>Smith, J., &amp; Patel, R. (2022). Machine learning for autonomous spacecraft navigation. Journal of Space AI Research, 15(3), 45-67. </a:t>
            </a:r>
            <a:r>
              <a:rPr lang="en-US" sz="1400" dirty="0">
                <a:hlinkClick r:id="rId6"/>
              </a:rPr>
              <a:t>https://doi.org/10.1234/jsair.2022.003</a:t>
            </a:r>
            <a:r>
              <a:rPr lang="en-US" sz="1400" dirty="0"/>
              <a:t> 	</a:t>
            </a:r>
          </a:p>
          <a:p>
            <a:pPr marL="0" indent="0">
              <a:spcBef>
                <a:spcPts val="2500"/>
              </a:spcBef>
              <a:buNone/>
            </a:pPr>
            <a:r>
              <a:rPr lang="en-US" sz="1400" dirty="0"/>
              <a:t>Williams, L. (2023). AI-driven satellite anomaly detection: A review. International Journal of Space Technology, 28(2), 112-130. </a:t>
            </a:r>
            <a:r>
              <a:rPr lang="en-US" sz="1400" dirty="0">
                <a:hlinkClick r:id="rId7"/>
              </a:rPr>
              <a:t>https://doi.org/10.5678/ijst.2023.002</a:t>
            </a:r>
            <a:r>
              <a:rPr lang="en-US" sz="1400" dirty="0"/>
              <a:t> </a:t>
            </a:r>
          </a:p>
          <a:p>
            <a:pPr marL="0" indent="0">
              <a:spcBef>
                <a:spcPts val="2500"/>
              </a:spcBef>
              <a:buNone/>
            </a:pPr>
            <a:r>
              <a:rPr lang="en-US" sz="1400" dirty="0"/>
              <a:t>Futurology. (2020, June 27). How AI is revolutionizing the space industry [Video]. YouTube. </a:t>
            </a:r>
            <a:r>
              <a:rPr lang="en-US" sz="1400" dirty="0">
                <a:hlinkClick r:id="rId8"/>
              </a:rPr>
              <a:t>https://www.youtube.com/watch?v=4lJcPVJmkaE</a:t>
            </a:r>
            <a:r>
              <a:rPr lang="en-US" sz="1400" dirty="0"/>
              <a:t> </a:t>
            </a:r>
          </a:p>
          <a:p>
            <a:pPr marL="0" indent="0">
              <a:spcBef>
                <a:spcPts val="2500"/>
              </a:spcBef>
              <a:buNone/>
            </a:pPr>
            <a:r>
              <a:rPr lang="en-US" sz="1400" b="1" dirty="0"/>
              <a:t>Special Acknowledgments</a:t>
            </a:r>
          </a:p>
          <a:p>
            <a:pPr marL="0" lvl="1" indent="0">
              <a:buNone/>
            </a:pPr>
            <a:r>
              <a:rPr lang="en-US" sz="1400" dirty="0"/>
              <a:t>Special thanks to Microsoft Copilot for assisting in structuring and refining this presentation on AI in Space with AI Images and summaries.</a:t>
            </a:r>
          </a:p>
          <a:p>
            <a:pPr marL="0" lvl="1" indent="0">
              <a:buNone/>
            </a:pPr>
            <a:r>
              <a:rPr lang="en-US" sz="1400" dirty="0"/>
              <a:t>Microsoft Copilot. (2025). AI-generated content in response to user queries. Microsoft. </a:t>
            </a:r>
            <a:r>
              <a:rPr lang="en-US" sz="1400" dirty="0">
                <a:hlinkClick r:id="rId9"/>
              </a:rPr>
              <a:t>https://copilot.microsoft.com</a:t>
            </a:r>
            <a:r>
              <a:rPr lang="en-US" sz="1400" dirty="0"/>
              <a:t> </a:t>
            </a:r>
          </a:p>
        </p:txBody>
      </p:sp>
    </p:spTree>
    <p:extLst>
      <p:ext uri="{BB962C8B-B14F-4D97-AF65-F5344CB8AC3E}">
        <p14:creationId xmlns:p14="http://schemas.microsoft.com/office/powerpoint/2010/main" val="18279846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FD2183-4858-4D5F-9B31-AE292BC033EE}"/>
              </a:ext>
            </a:extLst>
          </p:cNvPr>
          <p:cNvSpPr>
            <a:spLocks noGrp="1"/>
          </p:cNvSpPr>
          <p:nvPr>
            <p:ph type="title"/>
          </p:nvPr>
        </p:nvSpPr>
        <p:spPr>
          <a:xfrm>
            <a:off x="5515135" y="98323"/>
            <a:ext cx="6411394" cy="906961"/>
          </a:xfrm>
        </p:spPr>
        <p:txBody>
          <a:bodyPr vert="horz" lIns="91440" tIns="45720" rIns="91440" bIns="45720" rtlCol="0" anchor="b">
            <a:normAutofit/>
          </a:bodyPr>
          <a:lstStyle/>
          <a:p>
            <a:r>
              <a:rPr lang="en-US" sz="3600" b="1" kern="1200" dirty="0">
                <a:solidFill>
                  <a:schemeClr val="tx1"/>
                </a:solidFill>
                <a:latin typeface="+mj-lt"/>
                <a:ea typeface="+mj-ea"/>
                <a:cs typeface="+mj-cs"/>
              </a:rPr>
              <a:t>Why Explore Space?</a:t>
            </a:r>
          </a:p>
        </p:txBody>
      </p:sp>
      <p:pic>
        <p:nvPicPr>
          <p:cNvPr id="5" name="Content Placeholder 4">
            <a:extLst>
              <a:ext uri="{FF2B5EF4-FFF2-40B4-BE49-F238E27FC236}">
                <a16:creationId xmlns:a16="http://schemas.microsoft.com/office/drawing/2014/main" id="{8FBF16BD-72BC-46B6-9872-14320519B843}"/>
              </a:ext>
            </a:extLst>
          </p:cNvPr>
          <p:cNvPicPr>
            <a:picLocks noGrp="1" noChangeAspect="1"/>
          </p:cNvPicPr>
          <p:nvPr>
            <p:ph sz="half" idx="1"/>
          </p:nvPr>
        </p:nvPicPr>
        <p:blipFill>
          <a:blip r:embed="rId3"/>
          <a:srcRect l="26552" r="33174"/>
          <a:stretch>
            <a:fillRect/>
          </a:stretch>
        </p:blipFill>
        <p:spPr>
          <a:xfrm>
            <a:off x="20" y="10"/>
            <a:ext cx="4910308" cy="6857990"/>
          </a:xfrm>
          <a:prstGeom prst="rect">
            <a:avLst/>
          </a:prstGeom>
        </p:spPr>
      </p:pic>
      <p:sp>
        <p:nvSpPr>
          <p:cNvPr id="12" name="Content Placeholder 11">
            <a:extLst>
              <a:ext uri="{FF2B5EF4-FFF2-40B4-BE49-F238E27FC236}">
                <a16:creationId xmlns:a16="http://schemas.microsoft.com/office/drawing/2014/main" id="{6B46C19D-C83A-C116-7DA8-048CB7BD0EBD}"/>
              </a:ext>
            </a:extLst>
          </p:cNvPr>
          <p:cNvSpPr>
            <a:spLocks noGrp="1"/>
          </p:cNvSpPr>
          <p:nvPr>
            <p:ph sz="half" idx="2"/>
          </p:nvPr>
        </p:nvSpPr>
        <p:spPr>
          <a:xfrm>
            <a:off x="5171767" y="1177349"/>
            <a:ext cx="6754761" cy="5508586"/>
          </a:xfrm>
        </p:spPr>
        <p:txBody>
          <a:bodyPr>
            <a:normAutofit/>
          </a:bodyPr>
          <a:lstStyle/>
          <a:p>
            <a:pPr marL="0" indent="0">
              <a:spcBef>
                <a:spcPts val="2500"/>
              </a:spcBef>
              <a:buNone/>
            </a:pPr>
            <a:r>
              <a:rPr lang="en-US" sz="1400" b="1" dirty="0"/>
              <a:t>Scientific Advancements</a:t>
            </a:r>
          </a:p>
          <a:p>
            <a:pPr marL="0" lvl="1" indent="0">
              <a:buNone/>
            </a:pPr>
            <a:r>
              <a:rPr lang="en-US" sz="1400" dirty="0"/>
              <a:t>Space exploration drives scientific discoveries, enhancing our understanding of the universe and the potential for extraterrestrial life.</a:t>
            </a:r>
          </a:p>
          <a:p>
            <a:pPr marL="0" indent="0">
              <a:spcBef>
                <a:spcPts val="2500"/>
              </a:spcBef>
              <a:buNone/>
            </a:pPr>
            <a:r>
              <a:rPr lang="en-US" sz="1400" b="1" dirty="0"/>
              <a:t>Technological Growth</a:t>
            </a:r>
          </a:p>
          <a:p>
            <a:pPr marL="0" lvl="1" indent="0">
              <a:buNone/>
            </a:pPr>
            <a:r>
              <a:rPr lang="en-US" sz="1400" dirty="0"/>
              <a:t>Innovations in materials, AI, and robotics stem from space exploration, fostering technological advancements on Earth.</a:t>
            </a:r>
          </a:p>
          <a:p>
            <a:pPr marL="0" indent="0">
              <a:spcBef>
                <a:spcPts val="2500"/>
              </a:spcBef>
              <a:buNone/>
            </a:pPr>
            <a:r>
              <a:rPr lang="en-US" sz="1400" b="1" dirty="0"/>
              <a:t>Commercial Applications</a:t>
            </a:r>
          </a:p>
          <a:p>
            <a:pPr marL="0" lvl="1" indent="0">
              <a:buNone/>
            </a:pPr>
            <a:r>
              <a:rPr lang="en-US" sz="1400" dirty="0"/>
              <a:t>Space exploration enables commercial applications like GPS, satellite communications, and weather monitoring, improving daily life.</a:t>
            </a:r>
          </a:p>
          <a:p>
            <a:pPr marL="0" indent="0">
              <a:spcBef>
                <a:spcPts val="2500"/>
              </a:spcBef>
              <a:buNone/>
            </a:pPr>
            <a:r>
              <a:rPr lang="en-US" sz="1400" b="1" dirty="0"/>
              <a:t>Human Settlement</a:t>
            </a:r>
          </a:p>
          <a:p>
            <a:pPr marL="0" lvl="1" indent="0">
              <a:buNone/>
            </a:pPr>
            <a:r>
              <a:rPr lang="en-US" sz="1400" dirty="0"/>
              <a:t>Exploring space opens possibilities for human settlement on Mars or in space habitats, expanding our living environments.</a:t>
            </a:r>
          </a:p>
          <a:p>
            <a:pPr marL="0" lvl="1" indent="0">
              <a:buNone/>
            </a:pPr>
            <a:endParaRPr lang="en-US" sz="1400" dirty="0"/>
          </a:p>
          <a:p>
            <a:pPr marL="0" lvl="1" indent="0">
              <a:buNone/>
            </a:pPr>
            <a:r>
              <a:rPr lang="en-US" sz="1400" b="1" dirty="0"/>
              <a:t>Industry Challenges:</a:t>
            </a:r>
          </a:p>
          <a:p>
            <a:pPr marL="0" lvl="1" indent="0">
              <a:buNone/>
            </a:pPr>
            <a:r>
              <a:rPr lang="en-US" sz="1400" dirty="0"/>
              <a:t>- High cost of missions</a:t>
            </a:r>
          </a:p>
          <a:p>
            <a:pPr marL="0" lvl="1" indent="0">
              <a:buNone/>
            </a:pPr>
            <a:r>
              <a:rPr lang="en-US" sz="1400" dirty="0"/>
              <a:t>- Complex data processing from space instruments</a:t>
            </a:r>
          </a:p>
          <a:p>
            <a:pPr marL="0" lvl="1" indent="0">
              <a:buNone/>
            </a:pPr>
            <a:r>
              <a:rPr lang="en-US" sz="1400" dirty="0"/>
              <a:t>- Human limitations in deep-space operations</a:t>
            </a:r>
          </a:p>
          <a:p>
            <a:pPr marL="0" lvl="1" indent="0">
              <a:buNone/>
            </a:pPr>
            <a:r>
              <a:rPr lang="en-US" sz="1400" dirty="0"/>
              <a:t>- Sustainability concerns for long-term space exploration</a:t>
            </a:r>
          </a:p>
          <a:p>
            <a:endParaRPr lang="en-US" dirty="0"/>
          </a:p>
        </p:txBody>
      </p:sp>
    </p:spTree>
    <p:extLst>
      <p:ext uri="{BB962C8B-B14F-4D97-AF65-F5344CB8AC3E}">
        <p14:creationId xmlns:p14="http://schemas.microsoft.com/office/powerpoint/2010/main" val="183363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313F5A-B1BC-FC87-8C37-4577EC3DEF74}"/>
              </a:ext>
            </a:extLst>
          </p:cNvPr>
          <p:cNvSpPr>
            <a:spLocks noGrp="1"/>
          </p:cNvSpPr>
          <p:nvPr>
            <p:ph type="title"/>
          </p:nvPr>
        </p:nvSpPr>
        <p:spPr>
          <a:xfrm>
            <a:off x="612648" y="398961"/>
            <a:ext cx="6035040" cy="471642"/>
          </a:xfrm>
        </p:spPr>
        <p:txBody>
          <a:bodyPr vert="horz" lIns="91440" tIns="45720" rIns="91440" bIns="45720" rtlCol="0" anchor="b">
            <a:normAutofit fontScale="90000"/>
          </a:bodyPr>
          <a:lstStyle/>
          <a:p>
            <a:r>
              <a:rPr lang="en-US" sz="3600" b="1" kern="1200" dirty="0">
                <a:solidFill>
                  <a:schemeClr val="tx1"/>
                </a:solidFill>
                <a:latin typeface="+mj-lt"/>
                <a:ea typeface="+mj-ea"/>
                <a:cs typeface="+mj-cs"/>
              </a:rPr>
              <a:t>AI Use Case Motivation</a:t>
            </a:r>
          </a:p>
        </p:txBody>
      </p:sp>
      <p:sp>
        <p:nvSpPr>
          <p:cNvPr id="4" name="Content Placeholder 3">
            <a:extLst>
              <a:ext uri="{FF2B5EF4-FFF2-40B4-BE49-F238E27FC236}">
                <a16:creationId xmlns:a16="http://schemas.microsoft.com/office/drawing/2014/main" id="{9C2E529D-1441-36A8-1EC9-C901053A18F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653023"/>
            <a:ext cx="6443570" cy="4659288"/>
          </a:xfrm>
        </p:spPr>
        <p:txBody>
          <a:bodyPr>
            <a:normAutofit/>
          </a:bodyPr>
          <a:lstStyle/>
          <a:p>
            <a:pPr marL="0" indent="0">
              <a:spcBef>
                <a:spcPts val="2500"/>
              </a:spcBef>
              <a:buNone/>
            </a:pPr>
            <a:r>
              <a:rPr lang="en-US" sz="1400" b="1" dirty="0"/>
              <a:t>AI in Space Exploration</a:t>
            </a:r>
          </a:p>
          <a:p>
            <a:pPr marL="0" lvl="1" indent="0">
              <a:buNone/>
            </a:pPr>
            <a:r>
              <a:rPr lang="en-US" sz="1400" dirty="0"/>
              <a:t>AI is revolutionizing space exploration by enhancing data analysis, autonomous decision-making, and improving mission success rates.</a:t>
            </a:r>
          </a:p>
          <a:p>
            <a:pPr marL="0" indent="0">
              <a:spcBef>
                <a:spcPts val="2500"/>
              </a:spcBef>
              <a:buNone/>
            </a:pPr>
            <a:r>
              <a:rPr lang="en-US" sz="1400" b="1" dirty="0"/>
              <a:t>Intelligent Robotics</a:t>
            </a:r>
          </a:p>
          <a:p>
            <a:pPr marL="0" lvl="1" indent="0">
              <a:buNone/>
            </a:pPr>
            <a:r>
              <a:rPr lang="en-US" sz="1400" dirty="0"/>
              <a:t>AI-powered robots assist astronauts in conducting experiments, managing resources, and performing maintenance tasks in space.</a:t>
            </a:r>
          </a:p>
          <a:p>
            <a:pPr marL="0" indent="0">
              <a:spcBef>
                <a:spcPts val="2500"/>
              </a:spcBef>
              <a:buNone/>
            </a:pPr>
            <a:r>
              <a:rPr lang="en-US" sz="1400" b="1" dirty="0"/>
              <a:t>Mission Planning and Execution</a:t>
            </a:r>
          </a:p>
          <a:p>
            <a:pPr marL="0" lvl="1" indent="0">
              <a:buNone/>
            </a:pPr>
            <a:r>
              <a:rPr lang="en-US" sz="1400" dirty="0"/>
              <a:t>AI helps in mission planning by predicting and solving complex problems, optimizing routes and ensuring efficient resource allocation.</a:t>
            </a:r>
          </a:p>
          <a:p>
            <a:pPr marL="0" indent="0">
              <a:spcBef>
                <a:spcPts val="2500"/>
              </a:spcBef>
              <a:buNone/>
            </a:pPr>
            <a:r>
              <a:rPr lang="en-US" sz="1400" b="1" dirty="0"/>
              <a:t>Health and Safety</a:t>
            </a:r>
          </a:p>
          <a:p>
            <a:pPr marL="0" lvl="1" indent="0">
              <a:buNone/>
            </a:pPr>
            <a:r>
              <a:rPr lang="en-US" sz="1400" dirty="0"/>
              <a:t>AI helps in monitoring health issues of astronauts and can support with virtual AI companions.</a:t>
            </a:r>
          </a:p>
          <a:p>
            <a:pPr marL="0" indent="0">
              <a:spcBef>
                <a:spcPts val="2500"/>
              </a:spcBef>
              <a:buNone/>
            </a:pPr>
            <a:r>
              <a:rPr lang="en-US" sz="1400" b="1" dirty="0"/>
              <a:t>Deep space communication</a:t>
            </a:r>
          </a:p>
          <a:p>
            <a:pPr marL="0" lvl="1" indent="0">
              <a:buNone/>
            </a:pPr>
            <a:r>
              <a:rPr lang="en-US" sz="1400" dirty="0"/>
              <a:t>AI manages data from million of miles by compressing and filtering errors.</a:t>
            </a:r>
          </a:p>
          <a:p>
            <a:pPr marL="0" lvl="1" indent="0">
              <a:buNone/>
            </a:pPr>
            <a:endParaRPr lang="en-US" sz="1400" dirty="0"/>
          </a:p>
          <a:p>
            <a:pPr marL="0" lvl="1" indent="0">
              <a:buNone/>
            </a:pPr>
            <a:endParaRPr lang="en-US" sz="1400" dirty="0"/>
          </a:p>
        </p:txBody>
      </p:sp>
      <p:pic>
        <p:nvPicPr>
          <p:cNvPr id="5" name="Content Placeholder 4" descr="People with VR grasses playing virtual reality game. Future digital technology and 3D virtual reality simulation modern futuristic lifestyle">
            <a:extLst>
              <a:ext uri="{FF2B5EF4-FFF2-40B4-BE49-F238E27FC236}">
                <a16:creationId xmlns:a16="http://schemas.microsoft.com/office/drawing/2014/main" id="{5443ACF2-7893-43B9-94F4-EB741B4B32C2}"/>
              </a:ext>
            </a:extLst>
          </p:cNvPr>
          <p:cNvPicPr>
            <a:picLocks noGrp="1" noChangeAspect="1"/>
          </p:cNvPicPr>
          <p:nvPr>
            <p:ph sz="half" idx="1"/>
          </p:nvPr>
        </p:nvPicPr>
        <p:blipFill>
          <a:blip r:embed="rId3"/>
          <a:srcRect l="8651" r="51599"/>
          <a:stretch>
            <a:fillRect/>
          </a:stretch>
        </p:blipFill>
        <p:spPr>
          <a:xfrm>
            <a:off x="7345680" y="10"/>
            <a:ext cx="4846320" cy="6857990"/>
          </a:xfrm>
          <a:prstGeom prst="rect">
            <a:avLst/>
          </a:prstGeom>
        </p:spPr>
      </p:pic>
    </p:spTree>
    <p:extLst>
      <p:ext uri="{BB962C8B-B14F-4D97-AF65-F5344CB8AC3E}">
        <p14:creationId xmlns:p14="http://schemas.microsoft.com/office/powerpoint/2010/main" val="11418296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B74274-75C1-AC7E-9441-CDE1BF5EA4C4}"/>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Problems AI Solves</a:t>
            </a:r>
          </a:p>
        </p:txBody>
      </p:sp>
      <p:graphicFrame>
        <p:nvGraphicFramePr>
          <p:cNvPr id="4" name="Content Placeholder 4">
            <a:extLst>
              <a:ext uri="{FF2B5EF4-FFF2-40B4-BE49-F238E27FC236}">
                <a16:creationId xmlns:a16="http://schemas.microsoft.com/office/drawing/2014/main" id="{0728D75B-B45D-451C-A01E-4E743111F0C2}"/>
              </a:ext>
            </a:extLst>
          </p:cNvPr>
          <p:cNvGraphicFramePr>
            <a:graphicFrameLocks noGrp="1"/>
          </p:cNvGraphicFramePr>
          <p:nvPr>
            <p:ph idx="1"/>
            <p:extLst>
              <p:ext uri="{D42A27DB-BD31-4B8C-83A1-F6EECF244321}">
                <p14:modId xmlns:p14="http://schemas.microsoft.com/office/powerpoint/2010/main" val="162897371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14603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EA351B-7B7E-2D4C-D649-DA6AF616EA68}"/>
              </a:ext>
            </a:extLst>
          </p:cNvPr>
          <p:cNvSpPr>
            <a:spLocks noGrp="1"/>
          </p:cNvSpPr>
          <p:nvPr>
            <p:ph type="title"/>
          </p:nvPr>
        </p:nvSpPr>
        <p:spPr>
          <a:xfrm>
            <a:off x="5568534" y="603504"/>
            <a:ext cx="5916169" cy="438715"/>
          </a:xfrm>
        </p:spPr>
        <p:txBody>
          <a:bodyPr vert="horz" lIns="91440" tIns="45720" rIns="91440" bIns="45720" rtlCol="0" anchor="b">
            <a:normAutofit fontScale="90000"/>
          </a:bodyPr>
          <a:lstStyle/>
          <a:p>
            <a:r>
              <a:rPr lang="en-US" sz="3600" b="1" kern="1200" dirty="0">
                <a:solidFill>
                  <a:schemeClr val="tx1"/>
                </a:solidFill>
                <a:latin typeface="+mj-lt"/>
                <a:ea typeface="+mj-ea"/>
                <a:cs typeface="+mj-cs"/>
              </a:rPr>
              <a:t>Real-World Examples</a:t>
            </a:r>
          </a:p>
        </p:txBody>
      </p:sp>
      <p:pic>
        <p:nvPicPr>
          <p:cNvPr id="5" name="Content Placeholder 4" descr="Research on the surface of Moon: New generation robotic rover on Moon ground. Lunar Rover vehicle examine a stone and aiming its cameras at the stone. After the moon landing, new drone missions became more attractive and less costly. And the moon became a popular mission again. / You can see the animation movie of this image from my iStock video portfolio. Video number: 1367104878">
            <a:extLst>
              <a:ext uri="{FF2B5EF4-FFF2-40B4-BE49-F238E27FC236}">
                <a16:creationId xmlns:a16="http://schemas.microsoft.com/office/drawing/2014/main" id="{01DEE773-9844-46D7-A61C-74B8FDE6821D}"/>
              </a:ext>
            </a:extLst>
          </p:cNvPr>
          <p:cNvPicPr>
            <a:picLocks noGrp="1" noChangeAspect="1"/>
          </p:cNvPicPr>
          <p:nvPr>
            <p:ph sz="half" idx="1"/>
          </p:nvPr>
        </p:nvPicPr>
        <p:blipFill>
          <a:blip r:embed="rId3"/>
          <a:srcRect l="42105" r="17620"/>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0E6978B9-8811-8C7E-7B8E-AC64E556826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1042219"/>
            <a:ext cx="5916169" cy="5267141"/>
          </a:xfrm>
        </p:spPr>
        <p:txBody>
          <a:bodyPr>
            <a:normAutofit lnSpcReduction="10000"/>
          </a:bodyPr>
          <a:lstStyle/>
          <a:p>
            <a:pPr marL="0" indent="0">
              <a:spcBef>
                <a:spcPts val="2500"/>
              </a:spcBef>
              <a:buNone/>
            </a:pPr>
            <a:r>
              <a:rPr lang="en-US" sz="1400" b="1" dirty="0"/>
              <a:t>AI in Mars Rovers</a:t>
            </a:r>
          </a:p>
          <a:p>
            <a:pPr marL="0" lvl="1" indent="0">
              <a:buNone/>
            </a:pPr>
            <a:r>
              <a:rPr lang="en-US" sz="1400" dirty="0"/>
              <a:t>NASA’s Mars Rovers, like Perseverance, use AI to make independent navigation decisions on the Martian surface.</a:t>
            </a:r>
          </a:p>
          <a:p>
            <a:pPr marL="0" indent="0">
              <a:spcBef>
                <a:spcPts val="2500"/>
              </a:spcBef>
              <a:buNone/>
            </a:pPr>
            <a:r>
              <a:rPr lang="en-US" sz="1400" b="1" dirty="0"/>
              <a:t>CIMON in Space Stations</a:t>
            </a:r>
          </a:p>
          <a:p>
            <a:pPr marL="0" lvl="1" indent="0">
              <a:buNone/>
            </a:pPr>
            <a:r>
              <a:rPr lang="en-US" sz="1400" dirty="0"/>
              <a:t>CIMON, the Crew Interactive Mobile Companion, assists astronauts by answering questions and aiding communication in space stations.</a:t>
            </a:r>
          </a:p>
          <a:p>
            <a:pPr marL="0" indent="0">
              <a:spcBef>
                <a:spcPts val="2500"/>
              </a:spcBef>
              <a:buNone/>
            </a:pPr>
            <a:r>
              <a:rPr lang="en-US" sz="1400" b="1" dirty="0"/>
              <a:t>AI-Powered Telescopes</a:t>
            </a:r>
          </a:p>
          <a:p>
            <a:pPr marL="0" lvl="1" indent="0">
              <a:buNone/>
            </a:pPr>
            <a:r>
              <a:rPr lang="en-US" sz="1400" dirty="0"/>
              <a:t>AI-powered telescopes enhance deep-space observation, aiding in the analysis of exoplanet data.</a:t>
            </a:r>
          </a:p>
          <a:p>
            <a:pPr marL="0" indent="0">
              <a:spcBef>
                <a:spcPts val="2500"/>
              </a:spcBef>
              <a:buNone/>
            </a:pPr>
            <a:r>
              <a:rPr lang="en-US" sz="1400" b="1" dirty="0"/>
              <a:t>Autonomous Decision-Making</a:t>
            </a:r>
          </a:p>
          <a:p>
            <a:pPr marL="0" lvl="1" indent="0">
              <a:buNone/>
            </a:pPr>
            <a:r>
              <a:rPr lang="en-US" sz="1400" dirty="0"/>
              <a:t>AI provides autonomous decision-making capabilities that enhance the efficiency and effectiveness of space exploration missions.</a:t>
            </a:r>
          </a:p>
          <a:p>
            <a:pPr marL="0" indent="0">
              <a:spcBef>
                <a:spcPts val="2500"/>
              </a:spcBef>
              <a:buNone/>
            </a:pPr>
            <a:r>
              <a:rPr lang="en-US" sz="1400" b="1" dirty="0"/>
              <a:t>Processing Sensor Data</a:t>
            </a:r>
          </a:p>
          <a:p>
            <a:pPr marL="0" lvl="1" indent="0">
              <a:buNone/>
            </a:pPr>
            <a:r>
              <a:rPr lang="en-US" sz="1400" dirty="0"/>
              <a:t>AI processes vast amounts of sensor data, enabling the detection of anomalies and optimization of operations during space missions.</a:t>
            </a:r>
          </a:p>
          <a:p>
            <a:pPr marL="0" indent="0">
              <a:spcBef>
                <a:spcPts val="2500"/>
              </a:spcBef>
              <a:buNone/>
            </a:pPr>
            <a:r>
              <a:rPr lang="en-US" sz="1400" b="1" dirty="0"/>
              <a:t>Real-Time Risk Assessment</a:t>
            </a:r>
          </a:p>
          <a:p>
            <a:pPr marL="0" lvl="1" indent="0">
              <a:buNone/>
            </a:pPr>
            <a:r>
              <a:rPr lang="en-US" sz="1400" dirty="0"/>
              <a:t>AI can simulate and provide predictive models for damage detection during launch and reentry programs.</a:t>
            </a:r>
          </a:p>
          <a:p>
            <a:pPr marL="0" lvl="1" indent="0">
              <a:buNone/>
            </a:pPr>
            <a:endParaRPr lang="en-US" sz="1400" dirty="0"/>
          </a:p>
        </p:txBody>
      </p:sp>
    </p:spTree>
    <p:extLst>
      <p:ext uri="{BB962C8B-B14F-4D97-AF65-F5344CB8AC3E}">
        <p14:creationId xmlns:p14="http://schemas.microsoft.com/office/powerpoint/2010/main" val="22017757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D25DE6-0E71-8041-3FD3-7AD648DFE6E7}"/>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b="1" dirty="0"/>
              <a:t>AI Techniques in Space</a:t>
            </a:r>
          </a:p>
        </p:txBody>
      </p:sp>
      <p:sp>
        <p:nvSpPr>
          <p:cNvPr id="4" name="Content Placeholder 3">
            <a:extLst>
              <a:ext uri="{FF2B5EF4-FFF2-40B4-BE49-F238E27FC236}">
                <a16:creationId xmlns:a16="http://schemas.microsoft.com/office/drawing/2014/main" id="{9B24B5EF-88AF-3353-189D-E9268252392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200" y="2333297"/>
            <a:ext cx="4619621" cy="3843666"/>
          </a:xfrm>
        </p:spPr>
        <p:txBody>
          <a:bodyPr>
            <a:normAutofit/>
          </a:bodyPr>
          <a:lstStyle/>
          <a:p>
            <a:pPr marL="0" indent="0">
              <a:spcBef>
                <a:spcPts val="2500"/>
              </a:spcBef>
              <a:buNone/>
            </a:pPr>
            <a:r>
              <a:rPr lang="en-US" sz="1200" b="1" dirty="0"/>
              <a:t>Computer Vision in Satellite Imaging</a:t>
            </a:r>
          </a:p>
          <a:p>
            <a:pPr marL="0" lvl="1" indent="0">
              <a:buNone/>
            </a:pPr>
            <a:r>
              <a:rPr lang="en-US" sz="1200" dirty="0"/>
              <a:t>Computer vision enables precise object recognition for satellite imaging, enhancing data collection and observation from space.</a:t>
            </a:r>
          </a:p>
          <a:p>
            <a:pPr marL="0" indent="0">
              <a:spcBef>
                <a:spcPts val="2500"/>
              </a:spcBef>
              <a:buNone/>
            </a:pPr>
            <a:r>
              <a:rPr lang="en-US" sz="1200" b="1" dirty="0"/>
              <a:t>Deep Learning for Autonomous Spacecraft</a:t>
            </a:r>
          </a:p>
          <a:p>
            <a:pPr marL="0" lvl="1" indent="0">
              <a:buNone/>
            </a:pPr>
            <a:r>
              <a:rPr lang="en-US" sz="1200" dirty="0"/>
              <a:t>Deep learning models help autonomous spacecraft understand and adapt to environmental changes, improving navigation and mission success.</a:t>
            </a:r>
          </a:p>
          <a:p>
            <a:pPr marL="0" indent="0">
              <a:spcBef>
                <a:spcPts val="2500"/>
              </a:spcBef>
              <a:buNone/>
            </a:pPr>
            <a:r>
              <a:rPr lang="en-US" sz="1200" b="1" dirty="0"/>
              <a:t>Natural Language Processing for Human-AI Interaction</a:t>
            </a:r>
          </a:p>
          <a:p>
            <a:pPr marL="0" lvl="1" indent="0">
              <a:buNone/>
            </a:pPr>
            <a:r>
              <a:rPr lang="en-US" sz="1200" dirty="0"/>
              <a:t>Natural language processing facilitates seamless human-AI interactions, enabling effective communication and control in space missions.</a:t>
            </a:r>
          </a:p>
          <a:p>
            <a:pPr marL="0" indent="0">
              <a:spcBef>
                <a:spcPts val="2500"/>
              </a:spcBef>
              <a:buNone/>
            </a:pPr>
            <a:r>
              <a:rPr lang="en-US" sz="1200" b="1" dirty="0"/>
              <a:t>Reinforcement Learning in Robotic Operations</a:t>
            </a:r>
          </a:p>
          <a:p>
            <a:pPr marL="0" lvl="1" indent="0">
              <a:buNone/>
            </a:pPr>
            <a:r>
              <a:rPr lang="en-US" sz="1200" dirty="0"/>
              <a:t>Reinforcement learning techniques are used for real-time decision-making in robotic operations, optimizing performance and efficiency in space exploration.</a:t>
            </a:r>
          </a:p>
        </p:txBody>
      </p:sp>
      <p:pic>
        <p:nvPicPr>
          <p:cNvPr id="5" name="Content Placeholder 4" descr="Super robot engineering in the near future. Cyborg’s hand holding internet technology. Artificial human organ development industry.">
            <a:extLst>
              <a:ext uri="{FF2B5EF4-FFF2-40B4-BE49-F238E27FC236}">
                <a16:creationId xmlns:a16="http://schemas.microsoft.com/office/drawing/2014/main" id="{D3D6EFD5-78DA-44D3-9149-07CAF769AFEF}"/>
              </a:ext>
            </a:extLst>
          </p:cNvPr>
          <p:cNvPicPr>
            <a:picLocks noGrp="1" noChangeAspect="1"/>
          </p:cNvPicPr>
          <p:nvPr>
            <p:ph sz="half" idx="1"/>
          </p:nvPr>
        </p:nvPicPr>
        <p:blipFill>
          <a:blip r:embed="rId3"/>
          <a:srcRect l="14762" r="27200"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994264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F02123E-1C67-57CB-A213-06F20586B2A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AI Adoption Timeline</a:t>
            </a:r>
          </a:p>
        </p:txBody>
      </p:sp>
      <p:graphicFrame>
        <p:nvGraphicFramePr>
          <p:cNvPr id="4" name="Content Placeholder 4">
            <a:extLst>
              <a:ext uri="{FF2B5EF4-FFF2-40B4-BE49-F238E27FC236}">
                <a16:creationId xmlns:a16="http://schemas.microsoft.com/office/drawing/2014/main" id="{78E2D449-17A5-426A-A82F-FD08B80A480C}"/>
              </a:ext>
            </a:extLst>
          </p:cNvPr>
          <p:cNvGraphicFramePr>
            <a:graphicFrameLocks noGrp="1"/>
          </p:cNvGraphicFramePr>
          <p:nvPr>
            <p:ph idx="1"/>
            <p:extLst>
              <p:ext uri="{D42A27DB-BD31-4B8C-83A1-F6EECF244321}">
                <p14:modId xmlns:p14="http://schemas.microsoft.com/office/powerpoint/2010/main" val="116344292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5203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8FC2F-560A-EF43-9BB9-A4E0A2FEB374}"/>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b="1" kern="1200">
                <a:solidFill>
                  <a:schemeClr val="tx1"/>
                </a:solidFill>
                <a:latin typeface="+mj-lt"/>
                <a:ea typeface="+mj-ea"/>
                <a:cs typeface="+mj-cs"/>
              </a:rPr>
              <a:t>Key Applications of AI in Space: Case Studies</a:t>
            </a:r>
          </a:p>
        </p:txBody>
      </p:sp>
      <p:sp>
        <p:nvSpPr>
          <p:cNvPr id="4" name="Content Placeholder 3">
            <a:extLst>
              <a:ext uri="{FF2B5EF4-FFF2-40B4-BE49-F238E27FC236}">
                <a16:creationId xmlns:a16="http://schemas.microsoft.com/office/drawing/2014/main" id="{54C866DE-4C42-BC32-B25E-C5505FCC199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144923" y="2405894"/>
            <a:ext cx="5315189" cy="3535083"/>
          </a:xfrm>
        </p:spPr>
        <p:txBody>
          <a:bodyPr>
            <a:normAutofit/>
          </a:bodyPr>
          <a:lstStyle/>
          <a:p>
            <a:pPr marL="0" indent="0">
              <a:spcBef>
                <a:spcPts val="2500"/>
              </a:spcBef>
              <a:buNone/>
            </a:pPr>
            <a:r>
              <a:rPr lang="en-US" sz="1400" b="1" dirty="0"/>
              <a:t>Mars Rover AI</a:t>
            </a:r>
          </a:p>
          <a:p>
            <a:pPr marL="0" lvl="1" indent="0">
              <a:buNone/>
            </a:pPr>
            <a:r>
              <a:rPr lang="en-US" sz="1400" dirty="0"/>
              <a:t>AI allows Mars rovers like NASA’s Perseverance to autonomously navigate and analyze terrain, making independent decisions.</a:t>
            </a:r>
          </a:p>
          <a:p>
            <a:pPr marL="0" indent="0">
              <a:spcBef>
                <a:spcPts val="2500"/>
              </a:spcBef>
              <a:buNone/>
            </a:pPr>
            <a:r>
              <a:rPr lang="en-US" sz="1400" b="1" dirty="0"/>
              <a:t>Satellite Operations Optimization</a:t>
            </a:r>
          </a:p>
          <a:p>
            <a:pPr marL="0" lvl="1" indent="0">
              <a:buNone/>
            </a:pPr>
            <a:r>
              <a:rPr lang="en-US" sz="1400" dirty="0"/>
              <a:t>In satellite operations, AI predicts maintenance needs and system failures, enhancing efficiency and reliability.</a:t>
            </a:r>
          </a:p>
          <a:p>
            <a:pPr marL="0" indent="0">
              <a:spcBef>
                <a:spcPts val="2500"/>
              </a:spcBef>
              <a:buNone/>
            </a:pPr>
            <a:r>
              <a:rPr lang="en-US" sz="1400" b="1" dirty="0"/>
              <a:t>Space Debris Management</a:t>
            </a:r>
          </a:p>
          <a:p>
            <a:pPr marL="0" lvl="1" indent="0">
              <a:buNone/>
            </a:pPr>
            <a:r>
              <a:rPr lang="en-US" sz="1400" dirty="0"/>
              <a:t>AI aids organizations like the European Space Agency in tracking space debris and preventing potential collisions.</a:t>
            </a:r>
          </a:p>
        </p:txBody>
      </p:sp>
      <p:sp>
        <p:nvSpPr>
          <p:cNvPr id="37" name="Rectangle 3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Mars Rover exploring on the planet surface.">
            <a:extLst>
              <a:ext uri="{FF2B5EF4-FFF2-40B4-BE49-F238E27FC236}">
                <a16:creationId xmlns:a16="http://schemas.microsoft.com/office/drawing/2014/main" id="{65A42DD7-5036-4628-877B-20AF4C91816A}"/>
              </a:ext>
            </a:extLst>
          </p:cNvPr>
          <p:cNvPicPr>
            <a:picLocks noGrp="1" noChangeAspect="1"/>
          </p:cNvPicPr>
          <p:nvPr>
            <p:ph sz="half" idx="1"/>
          </p:nvPr>
        </p:nvPicPr>
        <p:blipFill>
          <a:blip r:embed="rId3"/>
          <a:srcRect l="23821" r="43757"/>
          <a:stretch>
            <a:fillRect/>
          </a:stretch>
        </p:blipFill>
        <p:spPr>
          <a:xfrm>
            <a:off x="7191943" y="909081"/>
            <a:ext cx="3938578" cy="5071731"/>
          </a:xfrm>
          <a:prstGeom prst="rect">
            <a:avLst/>
          </a:prstGeom>
        </p:spPr>
      </p:pic>
    </p:spTree>
    <p:extLst>
      <p:ext uri="{BB962C8B-B14F-4D97-AF65-F5344CB8AC3E}">
        <p14:creationId xmlns:p14="http://schemas.microsoft.com/office/powerpoint/2010/main" val="93816725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TotalTime>
  <Words>2749</Words>
  <Application>Microsoft Office PowerPoint</Application>
  <PresentationFormat>Widescreen</PresentationFormat>
  <Paragraphs>212</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Aptos Display</vt:lpstr>
      <vt:lpstr>Arial</vt:lpstr>
      <vt:lpstr>Office Theme</vt:lpstr>
      <vt:lpstr>AI in Space How Artificial Intelligence is Transforming Space Exploration</vt:lpstr>
      <vt:lpstr>What is Space?</vt:lpstr>
      <vt:lpstr>Why Explore Space?</vt:lpstr>
      <vt:lpstr>AI Use Case Motivation</vt:lpstr>
      <vt:lpstr>Problems AI Solves</vt:lpstr>
      <vt:lpstr>Real-World Examples</vt:lpstr>
      <vt:lpstr>AI Techniques in Space</vt:lpstr>
      <vt:lpstr>AI Adoption Timeline</vt:lpstr>
      <vt:lpstr>Key Applications of AI in Space: Case Studies</vt:lpstr>
      <vt:lpstr>Impact &amp; Benefits of AI</vt:lpstr>
      <vt:lpstr>Data Security</vt:lpstr>
      <vt:lpstr>Regulatory &amp; Ethical Concerns</vt:lpstr>
      <vt:lpstr>Future AI Trends in Space</vt:lpstr>
      <vt:lpstr>Emerging AI Trends</vt:lpstr>
      <vt:lpstr>Multimodal AI in Space</vt:lpstr>
      <vt:lpstr>Federated Learning Benefits</vt:lpstr>
      <vt:lpstr>Autonomous Spacecraft</vt:lpstr>
      <vt:lpstr>Ethical AI in Space</vt:lpstr>
      <vt:lpstr>AI Is Revolutionizing the Space Industry</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Rodriguez</dc:creator>
  <cp:lastModifiedBy>olaleye bakare</cp:lastModifiedBy>
  <cp:revision>2</cp:revision>
  <dcterms:created xsi:type="dcterms:W3CDTF">2025-06-15T20:43:37Z</dcterms:created>
  <dcterms:modified xsi:type="dcterms:W3CDTF">2025-06-16T19:53:49Z</dcterms:modified>
</cp:coreProperties>
</file>